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2" r:id="rId1"/>
  </p:sldMasterIdLst>
  <p:sldIdLst>
    <p:sldId id="309" r:id="rId2"/>
    <p:sldId id="308" r:id="rId3"/>
    <p:sldId id="256" r:id="rId4"/>
    <p:sldId id="257" r:id="rId5"/>
    <p:sldId id="258" r:id="rId6"/>
    <p:sldId id="259" r:id="rId7"/>
    <p:sldId id="260" r:id="rId8"/>
    <p:sldId id="261" r:id="rId9"/>
    <p:sldId id="262" r:id="rId10"/>
    <p:sldId id="263" r:id="rId11"/>
    <p:sldId id="264" r:id="rId12"/>
    <p:sldId id="265" r:id="rId13"/>
    <p:sldId id="266" r:id="rId14"/>
    <p:sldId id="267" r:id="rId15"/>
    <p:sldId id="273" r:id="rId16"/>
    <p:sldId id="268" r:id="rId17"/>
    <p:sldId id="269" r:id="rId18"/>
    <p:sldId id="270" r:id="rId19"/>
    <p:sldId id="271"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7" r:id="rId33"/>
    <p:sldId id="286" r:id="rId34"/>
    <p:sldId id="291" r:id="rId35"/>
    <p:sldId id="288" r:id="rId36"/>
    <p:sldId id="289" r:id="rId37"/>
    <p:sldId id="293" r:id="rId38"/>
    <p:sldId id="292" r:id="rId39"/>
    <p:sldId id="295" r:id="rId40"/>
    <p:sldId id="294" r:id="rId41"/>
    <p:sldId id="296" r:id="rId42"/>
    <p:sldId id="290" r:id="rId43"/>
    <p:sldId id="297" r:id="rId44"/>
    <p:sldId id="299" r:id="rId45"/>
    <p:sldId id="298" r:id="rId46"/>
    <p:sldId id="300" r:id="rId47"/>
    <p:sldId id="301" r:id="rId48"/>
    <p:sldId id="302" r:id="rId49"/>
    <p:sldId id="303" r:id="rId50"/>
    <p:sldId id="304" r:id="rId51"/>
    <p:sldId id="305" r:id="rId52"/>
    <p:sldId id="306" r:id="rId53"/>
    <p:sldId id="307" r:id="rId54"/>
    <p:sldId id="310"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00336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94228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1857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24720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028946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94368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504037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77559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39459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31693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86267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73134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55084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5/20/2023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99561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46224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92913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5/20/2023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13435104"/>
      </p:ext>
    </p:extLst>
  </p:cSld>
  <p:clrMap bg1="dk1" tx1="lt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t>با یادش و به امید یاریش</a:t>
            </a:r>
            <a:endParaRPr lang="en-US" dirty="0"/>
          </a:p>
        </p:txBody>
      </p:sp>
    </p:spTree>
    <p:extLst>
      <p:ext uri="{BB962C8B-B14F-4D97-AF65-F5344CB8AC3E}">
        <p14:creationId xmlns:p14="http://schemas.microsoft.com/office/powerpoint/2010/main" val="2336342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t>کنترا اندیکاسیون های تزریق پلاسما</a:t>
            </a:r>
            <a:endParaRPr lang="en-US" dirty="0"/>
          </a:p>
        </p:txBody>
      </p:sp>
      <p:sp>
        <p:nvSpPr>
          <p:cNvPr id="3" name="Content Placeholder 2"/>
          <p:cNvSpPr>
            <a:spLocks noGrp="1"/>
          </p:cNvSpPr>
          <p:nvPr>
            <p:ph idx="1"/>
          </p:nvPr>
        </p:nvSpPr>
        <p:spPr/>
        <p:txBody>
          <a:bodyPr/>
          <a:lstStyle/>
          <a:p>
            <a:pPr algn="r" rtl="1"/>
            <a:r>
              <a:rPr lang="fa-IR" dirty="0"/>
              <a:t>1- افزایش حجم</a:t>
            </a:r>
          </a:p>
          <a:p>
            <a:pPr algn="r" rtl="1"/>
            <a:r>
              <a:rPr lang="fa-IR" dirty="0"/>
              <a:t>2- جایگزینی ایمونوگلوبولین ها در نقص ايمني</a:t>
            </a:r>
          </a:p>
          <a:p>
            <a:pPr algn="r" rtl="1"/>
            <a:r>
              <a:rPr lang="fa-IR" dirty="0"/>
              <a:t>3- حمایت تغذیه ای </a:t>
            </a:r>
          </a:p>
          <a:p>
            <a:pPr algn="r" rtl="1"/>
            <a:r>
              <a:rPr lang="fa-IR" dirty="0"/>
              <a:t>4- ترمیم زخم</a:t>
            </a:r>
          </a:p>
        </p:txBody>
      </p:sp>
    </p:spTree>
    <p:extLst>
      <p:ext uri="{BB962C8B-B14F-4D97-AF65-F5344CB8AC3E}">
        <p14:creationId xmlns:p14="http://schemas.microsoft.com/office/powerpoint/2010/main" val="1422716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FFP</a:t>
            </a:r>
            <a:endParaRPr lang="en-US" dirty="0"/>
          </a:p>
        </p:txBody>
      </p:sp>
      <p:sp>
        <p:nvSpPr>
          <p:cNvPr id="3" name="Content Placeholder 2"/>
          <p:cNvSpPr>
            <a:spLocks noGrp="1"/>
          </p:cNvSpPr>
          <p:nvPr>
            <p:ph idx="1"/>
          </p:nvPr>
        </p:nvSpPr>
        <p:spPr/>
        <p:txBody>
          <a:bodyPr/>
          <a:lstStyle/>
          <a:p>
            <a:pPr algn="r" rtl="1"/>
            <a:r>
              <a:rPr lang="fa-IR" dirty="0"/>
              <a:t>درتزريق پلاسما احتياجي به كراس مچ نيست ولی همگروهي سيستم </a:t>
            </a:r>
            <a:r>
              <a:rPr lang="en-US" dirty="0"/>
              <a:t>ABO </a:t>
            </a:r>
            <a:r>
              <a:rPr lang="fa-IR" dirty="0"/>
              <a:t>بين دهنده و گيرنده را بايد رعايت كرد </a:t>
            </a:r>
            <a:r>
              <a:rPr lang="fa-IR" dirty="0" smtClean="0"/>
              <a:t>.</a:t>
            </a:r>
          </a:p>
          <a:p>
            <a:pPr algn="r" rtl="1"/>
            <a:r>
              <a:rPr lang="fa-IR" dirty="0" smtClean="0"/>
              <a:t>چنانچه </a:t>
            </a:r>
            <a:r>
              <a:rPr lang="fa-IR" dirty="0"/>
              <a:t>پلاسماي همگروه یا سازگار با بيمار يافت نشود , مي توان از پلاسماي اهداكننده گروه </a:t>
            </a:r>
            <a:r>
              <a:rPr lang="en-US" dirty="0">
                <a:solidFill>
                  <a:srgbClr val="FFFF00"/>
                </a:solidFill>
              </a:rPr>
              <a:t>AB  </a:t>
            </a:r>
            <a:r>
              <a:rPr lang="fa-IR" dirty="0">
                <a:solidFill>
                  <a:srgbClr val="FFFF00"/>
                </a:solidFill>
              </a:rPr>
              <a:t>به عنوان دهنده همگاني پلاسما</a:t>
            </a:r>
            <a:r>
              <a:rPr lang="fa-IR" dirty="0"/>
              <a:t> استفاده كرد، چون اين افراد فاقد آنتي </a:t>
            </a:r>
            <a:r>
              <a:rPr lang="en-US" dirty="0"/>
              <a:t>A </a:t>
            </a:r>
            <a:r>
              <a:rPr lang="fa-IR" dirty="0"/>
              <a:t>و آنتي </a:t>
            </a:r>
            <a:r>
              <a:rPr lang="en-US" dirty="0"/>
              <a:t>B </a:t>
            </a:r>
            <a:r>
              <a:rPr lang="fa-IR" dirty="0"/>
              <a:t>هستند . </a:t>
            </a:r>
          </a:p>
          <a:p>
            <a:pPr algn="r" rtl="1"/>
            <a:endParaRPr lang="fa-IR" dirty="0"/>
          </a:p>
          <a:p>
            <a:pPr algn="r" rtl="1"/>
            <a:r>
              <a:rPr lang="fa-IR" dirty="0"/>
              <a:t>تجويز روتين </a:t>
            </a:r>
            <a:r>
              <a:rPr lang="en-US" dirty="0"/>
              <a:t>RhIG </a:t>
            </a:r>
            <a:r>
              <a:rPr lang="fa-IR" dirty="0"/>
              <a:t>بعد از تزريق حجم هاي نسبتا كوچك پلاسما انديكاسيون نداشته اگرچه منطقي است در خانمهاي </a:t>
            </a:r>
            <a:r>
              <a:rPr lang="en-US" dirty="0"/>
              <a:t>Rh</a:t>
            </a:r>
            <a:r>
              <a:rPr lang="fa-IR" dirty="0"/>
              <a:t>منفي در سنين باروري كه تحت </a:t>
            </a:r>
            <a:r>
              <a:rPr lang="en-US" dirty="0"/>
              <a:t>plasma exchange </a:t>
            </a:r>
            <a:r>
              <a:rPr lang="fa-IR" dirty="0"/>
              <a:t>مي گيرند هر3هفته يكبار </a:t>
            </a:r>
            <a:r>
              <a:rPr lang="en-US" dirty="0"/>
              <a:t>RhIG </a:t>
            </a:r>
            <a:r>
              <a:rPr lang="fa-IR" dirty="0"/>
              <a:t>به ميزان 50 ميكروگرم دريافت نمايند.</a:t>
            </a:r>
          </a:p>
          <a:p>
            <a:pPr marL="0" indent="0" algn="r" rtl="1">
              <a:buNone/>
            </a:pPr>
            <a:endParaRPr lang="fa-IR" dirty="0"/>
          </a:p>
          <a:p>
            <a:endParaRPr lang="en-US" dirty="0"/>
          </a:p>
        </p:txBody>
      </p:sp>
    </p:spTree>
    <p:extLst>
      <p:ext uri="{BB962C8B-B14F-4D97-AF65-F5344CB8AC3E}">
        <p14:creationId xmlns:p14="http://schemas.microsoft.com/office/powerpoint/2010/main" val="2455231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t>پلاكت متراكم </a:t>
            </a:r>
            <a:r>
              <a:rPr lang="fa-IR" dirty="0" smtClean="0"/>
              <a:t> </a:t>
            </a:r>
            <a:r>
              <a:rPr lang="en-US" dirty="0"/>
              <a:t>Platelet concentration </a:t>
            </a:r>
          </a:p>
        </p:txBody>
      </p:sp>
      <p:sp>
        <p:nvSpPr>
          <p:cNvPr id="3" name="Content Placeholder 2"/>
          <p:cNvSpPr>
            <a:spLocks noGrp="1"/>
          </p:cNvSpPr>
          <p:nvPr>
            <p:ph idx="1"/>
          </p:nvPr>
        </p:nvSpPr>
        <p:spPr/>
        <p:txBody>
          <a:bodyPr/>
          <a:lstStyle/>
          <a:p>
            <a:pPr algn="r" rtl="1"/>
            <a:r>
              <a:rPr lang="fa-IR" dirty="0"/>
              <a:t>نگهداري در دماي 2 ± 22 درجه سانتي گراد ( درجه حرارت اطاق ) همراه با تكان دادن و آژيتاسيون ملايم و دائمي تا 3 روز در سيستم بسته امکان پذیر است . پلاكت هايي كه در درجه حرارت اتاق نگهداري مي شوند از نظر انعقادي از كارآيي بهتري برخوردار هستند .</a:t>
            </a:r>
          </a:p>
          <a:p>
            <a:pPr algn="r" rtl="1"/>
            <a:endParaRPr lang="fa-IR" dirty="0"/>
          </a:p>
          <a:p>
            <a:pPr algn="r" rtl="1"/>
            <a:r>
              <a:rPr lang="fa-IR" dirty="0"/>
              <a:t>حجم:70 - 50ميلي ليتر</a:t>
            </a:r>
          </a:p>
          <a:p>
            <a:endParaRPr lang="en-US" dirty="0"/>
          </a:p>
        </p:txBody>
      </p:sp>
    </p:spTree>
    <p:extLst>
      <p:ext uri="{BB962C8B-B14F-4D97-AF65-F5344CB8AC3E}">
        <p14:creationId xmlns:p14="http://schemas.microsoft.com/office/powerpoint/2010/main" val="2739772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r>
              <a:rPr lang="fa-IR" dirty="0"/>
              <a:t>تزريق پلاكت با پلاسمای همگروه ويا سازگار ازنظر سيستم</a:t>
            </a:r>
            <a:r>
              <a:rPr lang="en-US" dirty="0"/>
              <a:t>ABO</a:t>
            </a:r>
            <a:r>
              <a:rPr lang="fa-IR" dirty="0"/>
              <a:t>با گلبول قرمز گیرنده توصيه ميگردد.بیماران </a:t>
            </a:r>
            <a:r>
              <a:rPr lang="en-US" dirty="0"/>
              <a:t>Rh </a:t>
            </a:r>
            <a:r>
              <a:rPr lang="fa-IR" dirty="0"/>
              <a:t>منفی بایستی پلاکت </a:t>
            </a:r>
            <a:r>
              <a:rPr lang="en-US" dirty="0"/>
              <a:t>Rh </a:t>
            </a:r>
            <a:r>
              <a:rPr lang="fa-IR" dirty="0"/>
              <a:t>منفی دریافت نمایند به خصوص در بچه ها و یازنان در سنین باروری .در غیر این صورت باید از ایمونوگلوبولین </a:t>
            </a:r>
            <a:r>
              <a:rPr lang="en-US" dirty="0"/>
              <a:t>Rh </a:t>
            </a:r>
            <a:r>
              <a:rPr lang="fa-IR" dirty="0"/>
              <a:t>استفاده  شود.</a:t>
            </a:r>
          </a:p>
          <a:p>
            <a:pPr algn="r" rtl="1"/>
            <a:r>
              <a:rPr lang="fa-IR" dirty="0" smtClean="0"/>
              <a:t>دز </a:t>
            </a:r>
            <a:r>
              <a:rPr lang="fa-IR" dirty="0"/>
              <a:t>مناسب تزریق در بالغين به خوبي تعيين نشده است، </a:t>
            </a:r>
            <a:r>
              <a:rPr lang="fa-IR" dirty="0" smtClean="0"/>
              <a:t>معمولا </a:t>
            </a:r>
            <a:r>
              <a:rPr lang="fa-IR" dirty="0"/>
              <a:t>یک دوز درماني براي يك بيمار بالغ به  5 واحد يا بيشتر نياز دارد.</a:t>
            </a:r>
          </a:p>
          <a:p>
            <a:pPr algn="r" rtl="1"/>
            <a:r>
              <a:rPr lang="fa-IR" dirty="0" smtClean="0"/>
              <a:t> </a:t>
            </a:r>
            <a:r>
              <a:rPr lang="fa-IR" dirty="0"/>
              <a:t>هر واحد پلاکت رندوم 10000-5000در میکرولیتروپلاکت آفرزیس 60000-30000 در میکرولیترپلاکت را افزایش می دهد.</a:t>
            </a:r>
          </a:p>
          <a:p>
            <a:pPr algn="r" rtl="1"/>
            <a:endParaRPr lang="fa-IR" dirty="0"/>
          </a:p>
          <a:p>
            <a:endParaRPr lang="en-US" dirty="0"/>
          </a:p>
        </p:txBody>
      </p:sp>
    </p:spTree>
    <p:extLst>
      <p:ext uri="{BB962C8B-B14F-4D97-AF65-F5344CB8AC3E}">
        <p14:creationId xmlns:p14="http://schemas.microsoft.com/office/powerpoint/2010/main" val="1576484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t>انديكاسيون هاي مهم تزريق پلاكت</a:t>
            </a:r>
            <a:endParaRPr lang="en-US" dirty="0"/>
          </a:p>
        </p:txBody>
      </p:sp>
      <p:sp>
        <p:nvSpPr>
          <p:cNvPr id="3" name="Content Placeholder 2"/>
          <p:cNvSpPr>
            <a:spLocks noGrp="1"/>
          </p:cNvSpPr>
          <p:nvPr>
            <p:ph idx="1"/>
          </p:nvPr>
        </p:nvSpPr>
        <p:spPr/>
        <p:txBody>
          <a:bodyPr/>
          <a:lstStyle/>
          <a:p>
            <a:pPr algn="r" rtl="1"/>
            <a:r>
              <a:rPr lang="fa-IR" dirty="0"/>
              <a:t>ترومبوسيتوپني به علت كاهش توليد پلاكت </a:t>
            </a:r>
            <a:r>
              <a:rPr lang="en-US" dirty="0" smtClean="0"/>
              <a:t>;</a:t>
            </a:r>
          </a:p>
          <a:p>
            <a:pPr algn="r" rtl="1"/>
            <a:endParaRPr lang="fa-IR" dirty="0" smtClean="0"/>
          </a:p>
          <a:p>
            <a:pPr algn="r" rtl="1"/>
            <a:r>
              <a:rPr lang="fa-IR" dirty="0"/>
              <a:t> </a:t>
            </a:r>
            <a:r>
              <a:rPr lang="fa-IR" dirty="0" smtClean="0"/>
              <a:t>پايدار  </a:t>
            </a:r>
            <a:r>
              <a:rPr lang="fa-IR" dirty="0"/>
              <a:t>سازي وضعيت بيمار </a:t>
            </a:r>
            <a:r>
              <a:rPr lang="en-US" dirty="0"/>
              <a:t>Plt&lt;10,000         </a:t>
            </a:r>
            <a:endParaRPr lang="en-US" dirty="0" smtClean="0"/>
          </a:p>
          <a:p>
            <a:pPr algn="r" rtl="1"/>
            <a:endParaRPr lang="en-US" dirty="0"/>
          </a:p>
          <a:p>
            <a:pPr algn="r" rtl="1"/>
            <a:r>
              <a:rPr lang="en-US" dirty="0" smtClean="0"/>
              <a:t> </a:t>
            </a:r>
            <a:r>
              <a:rPr lang="en-US" dirty="0"/>
              <a:t>-</a:t>
            </a:r>
            <a:r>
              <a:rPr lang="fa-IR" dirty="0"/>
              <a:t>در صورتي كه بيمار تب دارد       </a:t>
            </a:r>
            <a:r>
              <a:rPr lang="en-US" dirty="0"/>
              <a:t>Plt&lt;20,000     </a:t>
            </a:r>
            <a:endParaRPr lang="en-US" dirty="0" smtClean="0"/>
          </a:p>
          <a:p>
            <a:pPr algn="r" rtl="1"/>
            <a:endParaRPr lang="en-US" dirty="0"/>
          </a:p>
          <a:p>
            <a:pPr algn="r" rtl="1"/>
            <a:r>
              <a:rPr lang="fa-IR" dirty="0" smtClean="0"/>
              <a:t>در </a:t>
            </a:r>
            <a:r>
              <a:rPr lang="fa-IR" dirty="0"/>
              <a:t>صورت خونريزي يا انجام اقدامات تهاجمي يا </a:t>
            </a:r>
            <a:r>
              <a:rPr lang="fa-IR" dirty="0" smtClean="0"/>
              <a:t>جراحي</a:t>
            </a:r>
            <a:r>
              <a:rPr lang="en-US" dirty="0" smtClean="0"/>
              <a:t>Plt&lt;40,000-50,000    </a:t>
            </a:r>
          </a:p>
          <a:p>
            <a:pPr algn="r" rtl="1"/>
            <a:endParaRPr lang="en-US" dirty="0"/>
          </a:p>
          <a:p>
            <a:pPr algn="r" rtl="1"/>
            <a:r>
              <a:rPr lang="fa-IR" dirty="0" smtClean="0"/>
              <a:t>در </a:t>
            </a:r>
            <a:r>
              <a:rPr lang="fa-IR" dirty="0"/>
              <a:t>صورت خونريزي شبكيه يا </a:t>
            </a:r>
            <a:r>
              <a:rPr lang="en-US" dirty="0"/>
              <a:t>CNS </a:t>
            </a:r>
            <a:r>
              <a:rPr lang="fa-IR" dirty="0"/>
              <a:t>وخونريزي عروق كوچك به علت اختلال عملكرد </a:t>
            </a:r>
            <a:r>
              <a:rPr lang="fa-IR" dirty="0" smtClean="0"/>
              <a:t>پلاكت   </a:t>
            </a:r>
            <a:r>
              <a:rPr lang="en-US" dirty="0"/>
              <a:t>Plt&lt;100,000 </a:t>
            </a:r>
          </a:p>
        </p:txBody>
      </p:sp>
    </p:spTree>
    <p:extLst>
      <p:ext uri="{BB962C8B-B14F-4D97-AF65-F5344CB8AC3E}">
        <p14:creationId xmlns:p14="http://schemas.microsoft.com/office/powerpoint/2010/main" val="1566138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t>کنتراندیکاسیونها</a:t>
            </a:r>
            <a:endParaRPr lang="en-US" dirty="0"/>
          </a:p>
        </p:txBody>
      </p:sp>
      <p:sp>
        <p:nvSpPr>
          <p:cNvPr id="3" name="Content Placeholder 2"/>
          <p:cNvSpPr>
            <a:spLocks noGrp="1"/>
          </p:cNvSpPr>
          <p:nvPr>
            <p:ph idx="1"/>
          </p:nvPr>
        </p:nvSpPr>
        <p:spPr/>
        <p:txBody>
          <a:bodyPr/>
          <a:lstStyle/>
          <a:p>
            <a:pPr algn="r" rtl="1"/>
            <a:r>
              <a:rPr lang="fa-IR" dirty="0"/>
              <a:t>تزریق پلاکت در</a:t>
            </a:r>
            <a:r>
              <a:rPr lang="en-US" dirty="0"/>
              <a:t>ITP </a:t>
            </a:r>
            <a:r>
              <a:rPr lang="fa-IR" dirty="0"/>
              <a:t>انديكاسيون ندارد مگر در صورت خونریزی فعال.</a:t>
            </a:r>
          </a:p>
          <a:p>
            <a:pPr marL="0" indent="0" algn="r" rtl="1">
              <a:buNone/>
            </a:pPr>
            <a:endParaRPr lang="fa-IR" dirty="0"/>
          </a:p>
          <a:p>
            <a:pPr algn="r" rtl="1"/>
            <a:r>
              <a:rPr lang="en-US" dirty="0"/>
              <a:t>HIT(Heparin </a:t>
            </a:r>
            <a:r>
              <a:rPr lang="en-US" dirty="0" smtClean="0"/>
              <a:t>Induced Thrombocytopenia</a:t>
            </a:r>
            <a:r>
              <a:rPr lang="en-US" dirty="0"/>
              <a:t>) </a:t>
            </a:r>
            <a:r>
              <a:rPr lang="fa-IR" dirty="0"/>
              <a:t>و </a:t>
            </a:r>
            <a:r>
              <a:rPr lang="en-US" dirty="0"/>
              <a:t>TTP </a:t>
            </a:r>
            <a:r>
              <a:rPr lang="fa-IR" dirty="0"/>
              <a:t>تزریق پلاکت می تواند زیانبار باشد</a:t>
            </a:r>
            <a:endParaRPr lang="en-US" dirty="0"/>
          </a:p>
        </p:txBody>
      </p:sp>
    </p:spTree>
    <p:extLst>
      <p:ext uri="{BB962C8B-B14F-4D97-AF65-F5344CB8AC3E}">
        <p14:creationId xmlns:p14="http://schemas.microsoft.com/office/powerpoint/2010/main" val="3967884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t>اندیکاسیون های مصرف خون کامل</a:t>
            </a:r>
            <a:endParaRPr lang="en-US" dirty="0"/>
          </a:p>
        </p:txBody>
      </p:sp>
      <p:sp>
        <p:nvSpPr>
          <p:cNvPr id="3" name="Content Placeholder 2"/>
          <p:cNvSpPr>
            <a:spLocks noGrp="1"/>
          </p:cNvSpPr>
          <p:nvPr>
            <p:ph idx="1"/>
          </p:nvPr>
        </p:nvSpPr>
        <p:spPr/>
        <p:txBody>
          <a:bodyPr/>
          <a:lstStyle/>
          <a:p>
            <a:pPr marL="0" indent="0" algn="ctr" rtl="1">
              <a:buNone/>
            </a:pPr>
            <a:r>
              <a:rPr lang="en-US" dirty="0"/>
              <a:t>Massive Transfusion </a:t>
            </a:r>
            <a:r>
              <a:rPr lang="en-US" sz="2000" dirty="0"/>
              <a:t> ( </a:t>
            </a:r>
            <a:r>
              <a:rPr lang="fa-IR" sz="2000" dirty="0"/>
              <a:t>جايگزيني بيش از يك حجم خون يا بيش از 4-5 ليتر در طي 24 ساعت در يك فرد بالغ ). </a:t>
            </a:r>
            <a:endParaRPr lang="en-US" sz="2000" dirty="0" smtClean="0"/>
          </a:p>
          <a:p>
            <a:pPr marL="0" indent="0" algn="ctr" rtl="1">
              <a:buNone/>
            </a:pPr>
            <a:endParaRPr lang="en-US" sz="2000" dirty="0"/>
          </a:p>
          <a:p>
            <a:pPr marL="0" indent="0" algn="ctr" rtl="1">
              <a:buNone/>
            </a:pPr>
            <a:r>
              <a:rPr lang="en-US" sz="2000" dirty="0"/>
              <a:t>Exchange Transfusion </a:t>
            </a:r>
          </a:p>
          <a:p>
            <a:pPr marL="0" indent="0" algn="ctr" rtl="1">
              <a:buNone/>
            </a:pPr>
            <a:endParaRPr lang="en-US" dirty="0"/>
          </a:p>
        </p:txBody>
      </p:sp>
    </p:spTree>
    <p:extLst>
      <p:ext uri="{BB962C8B-B14F-4D97-AF65-F5344CB8AC3E}">
        <p14:creationId xmlns:p14="http://schemas.microsoft.com/office/powerpoint/2010/main" val="738116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گلبول قرمز متراکم</a:t>
            </a:r>
            <a:r>
              <a:rPr lang="en-US" dirty="0" smtClean="0"/>
              <a:t> </a:t>
            </a:r>
            <a:endParaRPr lang="en-US" dirty="0"/>
          </a:p>
        </p:txBody>
      </p:sp>
      <p:sp>
        <p:nvSpPr>
          <p:cNvPr id="3" name="Content Placeholder 2"/>
          <p:cNvSpPr>
            <a:spLocks noGrp="1"/>
          </p:cNvSpPr>
          <p:nvPr>
            <p:ph idx="1"/>
          </p:nvPr>
        </p:nvSpPr>
        <p:spPr/>
        <p:txBody>
          <a:bodyPr/>
          <a:lstStyle/>
          <a:p>
            <a:pPr algn="r" rtl="1"/>
            <a:r>
              <a:rPr lang="fa-IR" dirty="0"/>
              <a:t>حجم هر واحد تقریبا  250میلی لیتر است.</a:t>
            </a:r>
          </a:p>
          <a:p>
            <a:pPr algn="r" rtl="1"/>
            <a:r>
              <a:rPr lang="fa-IR" dirty="0"/>
              <a:t>هماتوكريت گلبول قرمز متراكم 65 تا 80 درصد مي باشد .</a:t>
            </a:r>
          </a:p>
          <a:p>
            <a:pPr algn="r" rtl="1"/>
            <a:r>
              <a:rPr lang="fa-IR" dirty="0"/>
              <a:t>مدت نگهداري </a:t>
            </a:r>
            <a:r>
              <a:rPr lang="fa-IR" dirty="0" smtClean="0"/>
              <a:t>با </a:t>
            </a:r>
            <a:r>
              <a:rPr lang="fa-IR" dirty="0"/>
              <a:t>ضد </a:t>
            </a:r>
            <a:r>
              <a:rPr lang="fa-IR" dirty="0" smtClean="0"/>
              <a:t>انعقاد 35 روز مي </a:t>
            </a:r>
            <a:r>
              <a:rPr lang="fa-IR" dirty="0"/>
              <a:t>باشد دماي نگهداري خون كامل و خون فشرده 6-1 درجه سانتي گراد مي باشد.</a:t>
            </a:r>
          </a:p>
          <a:p>
            <a:pPr algn="r" rtl="1"/>
            <a:r>
              <a:rPr lang="fa-IR" dirty="0" smtClean="0"/>
              <a:t>حداکثر سرعت </a:t>
            </a:r>
            <a:r>
              <a:rPr lang="fa-IR" dirty="0"/>
              <a:t>تزريق در بالغين 300-150 ميلي ليتر در ساعت و در بچه ها 5-2 ميلي ليتربه ازائ هر كيلوگرم درساعت است.</a:t>
            </a:r>
          </a:p>
          <a:p>
            <a:pPr algn="r" rtl="1"/>
            <a:r>
              <a:rPr lang="fa-IR" dirty="0"/>
              <a:t>تزريق </a:t>
            </a:r>
            <a:r>
              <a:rPr lang="en-US" dirty="0"/>
              <a:t>RBC </a:t>
            </a:r>
            <a:r>
              <a:rPr lang="fa-IR" dirty="0"/>
              <a:t>همگروه ويا سازگار ازنظر سيستم </a:t>
            </a:r>
            <a:r>
              <a:rPr lang="en-US" dirty="0"/>
              <a:t>ABO </a:t>
            </a:r>
            <a:r>
              <a:rPr lang="fa-IR" dirty="0"/>
              <a:t>با پلاسماي گيرنده الزاميست.</a:t>
            </a:r>
          </a:p>
          <a:p>
            <a:pPr algn="r" rtl="1"/>
            <a:r>
              <a:rPr lang="fa-IR" dirty="0"/>
              <a:t>در فردبالغ مصرف یک واحد از آن  هموگلوبین را</a:t>
            </a:r>
            <a:r>
              <a:rPr lang="en-US" dirty="0"/>
              <a:t>g/</a:t>
            </a:r>
            <a:r>
              <a:rPr lang="en-US" dirty="0" err="1"/>
              <a:t>dL</a:t>
            </a:r>
            <a:r>
              <a:rPr lang="en-US" dirty="0"/>
              <a:t> 1</a:t>
            </a:r>
            <a:r>
              <a:rPr lang="fa-IR" dirty="0"/>
              <a:t>و هماتوکریت را 4-3 درصدافزایش می دهد.ودر اطفال تزریق به میزان</a:t>
            </a:r>
            <a:r>
              <a:rPr lang="en-US" dirty="0"/>
              <a:t>ml/kg10-8 </a:t>
            </a:r>
            <a:r>
              <a:rPr lang="fa-IR" dirty="0"/>
              <a:t>هموگلوبین را</a:t>
            </a:r>
            <a:r>
              <a:rPr lang="en-US" dirty="0"/>
              <a:t>g/</a:t>
            </a:r>
            <a:r>
              <a:rPr lang="en-US" dirty="0" err="1"/>
              <a:t>dL</a:t>
            </a:r>
            <a:r>
              <a:rPr lang="en-US" dirty="0"/>
              <a:t> 2</a:t>
            </a:r>
            <a:r>
              <a:rPr lang="fa-IR" dirty="0"/>
              <a:t>و هماتوکریت را6 درصدافزایش می دهد. </a:t>
            </a:r>
          </a:p>
          <a:p>
            <a:pPr algn="r" rtl="1"/>
            <a:endParaRPr lang="en-US" dirty="0"/>
          </a:p>
        </p:txBody>
      </p:sp>
    </p:spTree>
    <p:extLst>
      <p:ext uri="{BB962C8B-B14F-4D97-AF65-F5344CB8AC3E}">
        <p14:creationId xmlns:p14="http://schemas.microsoft.com/office/powerpoint/2010/main" val="344519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انديكاسيون هاي مهم تزريق گويچه هاي قرمز</a:t>
            </a:r>
            <a:endParaRPr lang="en-US" dirty="0"/>
          </a:p>
        </p:txBody>
      </p:sp>
      <p:sp>
        <p:nvSpPr>
          <p:cNvPr id="3" name="Content Placeholder 2"/>
          <p:cNvSpPr>
            <a:spLocks noGrp="1"/>
          </p:cNvSpPr>
          <p:nvPr>
            <p:ph idx="1"/>
          </p:nvPr>
        </p:nvSpPr>
        <p:spPr/>
        <p:txBody>
          <a:bodyPr>
            <a:normAutofit fontScale="92500" lnSpcReduction="10000"/>
          </a:bodyPr>
          <a:lstStyle/>
          <a:p>
            <a:pPr algn="r" rtl="1"/>
            <a:r>
              <a:rPr lang="fa-IR" sz="2000" dirty="0"/>
              <a:t>آنمي علامتدار در يك بيمار با حجم خون طبيعي(علایمی مانند نارسایی احتقانی قلب، آنژین و ...) </a:t>
            </a:r>
          </a:p>
          <a:p>
            <a:pPr algn="r" rtl="1"/>
            <a:endParaRPr lang="fa-IR" sz="2000" dirty="0"/>
          </a:p>
          <a:p>
            <a:pPr algn="r" rtl="1"/>
            <a:r>
              <a:rPr lang="fa-IR" sz="2000" dirty="0" smtClean="0"/>
              <a:t>ازدست </a:t>
            </a:r>
            <a:r>
              <a:rPr lang="fa-IR" sz="2000" dirty="0"/>
              <a:t>دادن حاد خون بيشتر از 15% حجم خون تخمين زده شده </a:t>
            </a:r>
            <a:r>
              <a:rPr lang="en-US" sz="2000" dirty="0"/>
              <a:t>Acute Blood loss&gt;15%</a:t>
            </a:r>
          </a:p>
          <a:p>
            <a:pPr algn="r" rtl="1"/>
            <a:endParaRPr lang="en-US" sz="2000" dirty="0"/>
          </a:p>
          <a:p>
            <a:pPr algn="r" rtl="1"/>
            <a:r>
              <a:rPr lang="en-US" sz="2000" dirty="0" smtClean="0"/>
              <a:t> Hb&lt;9</a:t>
            </a:r>
            <a:r>
              <a:rPr lang="fa-IR" sz="2000" dirty="0" smtClean="0"/>
              <a:t>قبل </a:t>
            </a:r>
            <a:r>
              <a:rPr lang="fa-IR" sz="2000" dirty="0"/>
              <a:t>از عمل جراحي وانتظار از دست دادن بيش از  500 </a:t>
            </a:r>
            <a:r>
              <a:rPr lang="en-US" sz="2000" dirty="0"/>
              <a:t>ml </a:t>
            </a:r>
            <a:r>
              <a:rPr lang="fa-IR" sz="2000" dirty="0"/>
              <a:t>خون در عمل جراحي</a:t>
            </a:r>
          </a:p>
          <a:p>
            <a:pPr algn="r" rtl="1"/>
            <a:r>
              <a:rPr lang="en-US" sz="2000" dirty="0" smtClean="0"/>
              <a:t>Hb&lt;7 </a:t>
            </a:r>
            <a:r>
              <a:rPr lang="fa-IR" sz="2000" dirty="0"/>
              <a:t>در يك بيمار بدحال و بحراني </a:t>
            </a:r>
          </a:p>
          <a:p>
            <a:pPr algn="r" rtl="1"/>
            <a:r>
              <a:rPr lang="en-US" sz="2000" dirty="0" smtClean="0"/>
              <a:t>Hb&lt;8 </a:t>
            </a:r>
            <a:r>
              <a:rPr lang="fa-IR" sz="2000" dirty="0"/>
              <a:t>در بيمار مبتلا به سندرم حاد عروق كرونر</a:t>
            </a:r>
          </a:p>
          <a:p>
            <a:pPr algn="r" rtl="1"/>
            <a:r>
              <a:rPr lang="en-US" sz="2000" dirty="0" smtClean="0"/>
              <a:t>Hb&lt;10 </a:t>
            </a:r>
            <a:r>
              <a:rPr lang="fa-IR" sz="2000" dirty="0"/>
              <a:t>همراه با خونريزي ناشي از اورمي يا ترومبوسيتوپني</a:t>
            </a:r>
          </a:p>
          <a:p>
            <a:endParaRPr lang="fa-IR" sz="2000" dirty="0"/>
          </a:p>
          <a:p>
            <a:pPr algn="r" rtl="1"/>
            <a:endParaRPr lang="en-US" dirty="0"/>
          </a:p>
        </p:txBody>
      </p:sp>
    </p:spTree>
    <p:extLst>
      <p:ext uri="{BB962C8B-B14F-4D97-AF65-F5344CB8AC3E}">
        <p14:creationId xmlns:p14="http://schemas.microsoft.com/office/powerpoint/2010/main" val="2518408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635617" y="1056068"/>
            <a:ext cx="6684135" cy="4985957"/>
          </a:xfrm>
          <a:prstGeom prst="rect">
            <a:avLst/>
          </a:prstGeom>
        </p:spPr>
      </p:pic>
    </p:spTree>
    <p:extLst>
      <p:ext uri="{BB962C8B-B14F-4D97-AF65-F5344CB8AC3E}">
        <p14:creationId xmlns:p14="http://schemas.microsoft.com/office/powerpoint/2010/main" val="1134907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4645" y="1944710"/>
            <a:ext cx="7766936" cy="2286430"/>
          </a:xfrm>
        </p:spPr>
        <p:txBody>
          <a:bodyPr/>
          <a:lstStyle/>
          <a:p>
            <a:r>
              <a:rPr lang="fa-IR" sz="3200" dirty="0" smtClean="0"/>
              <a:t>ما زنده به آنیم که آرام نگیریم</a:t>
            </a:r>
            <a:br>
              <a:rPr lang="fa-IR" sz="3200" dirty="0" smtClean="0"/>
            </a:br>
            <a:r>
              <a:rPr lang="fa-IR" dirty="0" smtClean="0"/>
              <a:t/>
            </a:r>
            <a:br>
              <a:rPr lang="fa-IR" dirty="0" smtClean="0"/>
            </a:br>
            <a:r>
              <a:rPr lang="fa-IR" dirty="0" smtClean="0"/>
              <a:t>           </a:t>
            </a:r>
            <a:r>
              <a:rPr lang="fa-IR" sz="2800" dirty="0" smtClean="0"/>
              <a:t>موجیم که آسودگی ما عدم ماست</a:t>
            </a:r>
            <a:endParaRPr lang="en-US" sz="2800" dirty="0"/>
          </a:p>
        </p:txBody>
      </p:sp>
    </p:spTree>
    <p:extLst>
      <p:ext uri="{BB962C8B-B14F-4D97-AF65-F5344CB8AC3E}">
        <p14:creationId xmlns:p14="http://schemas.microsoft.com/office/powerpoint/2010/main" val="3384592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378040" y="965916"/>
            <a:ext cx="7212168" cy="5076110"/>
          </a:xfrm>
          <a:prstGeom prst="rect">
            <a:avLst/>
          </a:prstGeom>
        </p:spPr>
      </p:pic>
    </p:spTree>
    <p:extLst>
      <p:ext uri="{BB962C8B-B14F-4D97-AF65-F5344CB8AC3E}">
        <p14:creationId xmlns:p14="http://schemas.microsoft.com/office/powerpoint/2010/main" val="1897341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r>
              <a:rPr lang="fa-IR" sz="2800" dirty="0" smtClean="0"/>
              <a:t>اصول آماده سازی فراورده</a:t>
            </a:r>
          </a:p>
          <a:p>
            <a:pPr algn="r" rtl="1"/>
            <a:r>
              <a:rPr lang="fa-IR" sz="2800" dirty="0" smtClean="0"/>
              <a:t>اصول خون گیری</a:t>
            </a:r>
          </a:p>
          <a:p>
            <a:pPr algn="r" rtl="1"/>
            <a:r>
              <a:rPr lang="fa-IR" sz="2800" dirty="0" smtClean="0"/>
              <a:t>اصول تزریق خون</a:t>
            </a:r>
            <a:endParaRPr lang="en-US" sz="2800" dirty="0"/>
          </a:p>
        </p:txBody>
      </p:sp>
    </p:spTree>
    <p:extLst>
      <p:ext uri="{BB962C8B-B14F-4D97-AF65-F5344CB8AC3E}">
        <p14:creationId xmlns:p14="http://schemas.microsoft.com/office/powerpoint/2010/main" val="3676936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t>تاييد هويت بيمار </a:t>
            </a:r>
            <a:endParaRPr lang="en-US" dirty="0"/>
          </a:p>
        </p:txBody>
      </p:sp>
      <p:sp>
        <p:nvSpPr>
          <p:cNvPr id="3" name="Content Placeholder 2"/>
          <p:cNvSpPr>
            <a:spLocks noGrp="1"/>
          </p:cNvSpPr>
          <p:nvPr>
            <p:ph idx="1"/>
          </p:nvPr>
        </p:nvSpPr>
        <p:spPr/>
        <p:txBody>
          <a:bodyPr>
            <a:normAutofit/>
          </a:bodyPr>
          <a:lstStyle/>
          <a:p>
            <a:pPr algn="r" rtl="1"/>
            <a:r>
              <a:rPr lang="fa-IR" sz="2000" dirty="0"/>
              <a:t>چنانچه بيمار هوشيار است قبل از نمونه گيري از خود فرد، نام، نام‌خانوادگي، و تاريخ تولد را پرسيده و مشخصات بيمار را با پرونده و اطلاعات فرم درخواست خون مقايسه نمائيد. </a:t>
            </a:r>
          </a:p>
          <a:p>
            <a:pPr algn="r" rtl="1"/>
            <a:r>
              <a:rPr lang="fa-IR" sz="2000" dirty="0" smtClean="0"/>
              <a:t>در </a:t>
            </a:r>
            <a:r>
              <a:rPr lang="fa-IR" sz="2000" dirty="0"/>
              <a:t>صورت وجود مچ بند ، مطابقت مچ بند، با اطلاعات پرونده و فرم درخواست تكميل شده خون</a:t>
            </a:r>
          </a:p>
          <a:p>
            <a:pPr algn="r" rtl="1"/>
            <a:r>
              <a:rPr lang="fa-IR" sz="2000" dirty="0"/>
              <a:t>چنانچه بيمار غير هوشيار است(يا موارد اورژانس)  بايد طبق دستورالعملهاي داخلي درهربيمارستان شناسايي اين بيماران تعريف شده باشد</a:t>
            </a:r>
            <a:endParaRPr lang="en-US" sz="2000" dirty="0"/>
          </a:p>
        </p:txBody>
      </p:sp>
    </p:spTree>
    <p:extLst>
      <p:ext uri="{BB962C8B-B14F-4D97-AF65-F5344CB8AC3E}">
        <p14:creationId xmlns:p14="http://schemas.microsoft.com/office/powerpoint/2010/main" val="41753582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r>
              <a:rPr lang="fa-IR" dirty="0"/>
              <a:t>در زمان خونگيري چنانچه بيمار در حال دريافت مايعات تزريقي از يك دست است، به منظور اجتناب از تركيب نمونه با مايعات تزريقي بهتر است از بازوي ديگر بيمار استفاده كرد و يا درصورت لزوم از پائين‌تر از محل تزريق، نمونه را تهيه نمود</a:t>
            </a:r>
            <a:r>
              <a:rPr lang="fa-IR" dirty="0" smtClean="0"/>
              <a:t>.</a:t>
            </a:r>
          </a:p>
          <a:p>
            <a:pPr algn="r" rtl="1"/>
            <a:endParaRPr lang="fa-IR" dirty="0" smtClean="0"/>
          </a:p>
          <a:p>
            <a:pPr algn="r" rtl="1"/>
            <a:r>
              <a:rPr lang="fa-IR" dirty="0" smtClean="0"/>
              <a:t> </a:t>
            </a:r>
            <a:r>
              <a:rPr lang="fa-IR" dirty="0"/>
              <a:t>در صورتي كه مجبور هستيد از محل تزريق خونگيري كنيد و بايد نمونه را از رگي كه سرم در حال تزريق است به ‌دست آوريد </a:t>
            </a:r>
            <a:r>
              <a:rPr lang="fa-IR" dirty="0">
                <a:solidFill>
                  <a:srgbClr val="FFC000"/>
                </a:solidFill>
              </a:rPr>
              <a:t>5 تا 10 ميلي‌ليتر خون دريافتي اوليه </a:t>
            </a:r>
            <a:r>
              <a:rPr lang="fa-IR" dirty="0"/>
              <a:t>را دور ريخته و نمونه جديد را جهت انجام آزمايش جمع‌آوري كنيد .</a:t>
            </a:r>
          </a:p>
          <a:p>
            <a:pPr algn="r" rtl="1"/>
            <a:endParaRPr lang="en-US" dirty="0"/>
          </a:p>
        </p:txBody>
      </p:sp>
    </p:spTree>
    <p:extLst>
      <p:ext uri="{BB962C8B-B14F-4D97-AF65-F5344CB8AC3E}">
        <p14:creationId xmlns:p14="http://schemas.microsoft.com/office/powerpoint/2010/main" val="3303820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r>
              <a:rPr lang="fa-IR" sz="2000" dirty="0" smtClean="0"/>
              <a:t>لازم </a:t>
            </a:r>
            <a:r>
              <a:rPr lang="fa-IR" sz="2000" dirty="0"/>
              <a:t>به ذكر است براي غربالگري آنتي بادي و كراس مچ و تعيين گروه خون و </a:t>
            </a:r>
            <a:r>
              <a:rPr lang="en-US" sz="2000" dirty="0"/>
              <a:t>Rh، </a:t>
            </a:r>
            <a:r>
              <a:rPr lang="fa-IR" sz="2000" dirty="0"/>
              <a:t>مي توان از نمونه هاي لخته و يالوله اي كه داراي </a:t>
            </a:r>
            <a:r>
              <a:rPr lang="en-US" sz="2000" dirty="0"/>
              <a:t>EDTA </a:t>
            </a:r>
            <a:r>
              <a:rPr lang="fa-IR" sz="2000" dirty="0"/>
              <a:t>است، استفاده شود. </a:t>
            </a:r>
            <a:endParaRPr lang="fa-IR" sz="2000" dirty="0" smtClean="0"/>
          </a:p>
          <a:p>
            <a:pPr algn="r" rtl="1"/>
            <a:endParaRPr lang="fa-IR" sz="2000" dirty="0"/>
          </a:p>
          <a:p>
            <a:pPr algn="r" rtl="1"/>
            <a:r>
              <a:rPr lang="fa-IR" sz="2000" dirty="0"/>
              <a:t>ولي نمونه پلاسما ارجح است</a:t>
            </a:r>
            <a:endParaRPr lang="en-US" sz="2000" dirty="0"/>
          </a:p>
        </p:txBody>
      </p:sp>
    </p:spTree>
    <p:extLst>
      <p:ext uri="{BB962C8B-B14F-4D97-AF65-F5344CB8AC3E}">
        <p14:creationId xmlns:p14="http://schemas.microsoft.com/office/powerpoint/2010/main" val="27014937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r>
              <a:rPr lang="fa-IR" dirty="0"/>
              <a:t>نمونه خون هموليز حتي الامكان بايد با نمونه صحيح جايگزين شود. </a:t>
            </a:r>
            <a:endParaRPr lang="fa-IR" dirty="0" smtClean="0"/>
          </a:p>
          <a:p>
            <a:pPr algn="r" rtl="1"/>
            <a:endParaRPr lang="fa-IR" dirty="0"/>
          </a:p>
          <a:p>
            <a:pPr algn="r" rtl="1"/>
            <a:r>
              <a:rPr lang="fa-IR" dirty="0" smtClean="0"/>
              <a:t>نمونه </a:t>
            </a:r>
            <a:r>
              <a:rPr lang="fa-IR" dirty="0"/>
              <a:t>قبل از تزریق نباید بیش از سه روز قبل از تزریق جمع آوری شوند مگر مشخص باشد بیمار حامله نبوده و یا درخلال 3 ماه قبل تزریق خون نداشته است</a:t>
            </a:r>
            <a:r>
              <a:rPr lang="fa-IR" dirty="0" smtClean="0"/>
              <a:t>.</a:t>
            </a:r>
          </a:p>
          <a:p>
            <a:pPr marL="0" indent="0" algn="r" rtl="1">
              <a:buNone/>
            </a:pPr>
            <a:endParaRPr lang="fa-IR" dirty="0"/>
          </a:p>
          <a:p>
            <a:pPr algn="r" rtl="1"/>
            <a:r>
              <a:rPr lang="fa-IR" dirty="0" smtClean="0"/>
              <a:t>اگربيماردر </a:t>
            </a:r>
            <a:r>
              <a:rPr lang="fa-IR" dirty="0"/>
              <a:t>10روز گذشته تزريق خون داشته است نمونه قبل از تزریق نباید بیش از يك روز قبل از تزریق جمع آوری شود</a:t>
            </a:r>
            <a:endParaRPr lang="en-US" dirty="0"/>
          </a:p>
        </p:txBody>
      </p:sp>
    </p:spTree>
    <p:extLst>
      <p:ext uri="{BB962C8B-B14F-4D97-AF65-F5344CB8AC3E}">
        <p14:creationId xmlns:p14="http://schemas.microsoft.com/office/powerpoint/2010/main" val="39068253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2160589"/>
            <a:ext cx="8596668" cy="3880773"/>
          </a:xfrm>
        </p:spPr>
        <p:txBody>
          <a:bodyPr>
            <a:normAutofit lnSpcReduction="10000"/>
          </a:bodyPr>
          <a:lstStyle/>
          <a:p>
            <a:pPr algn="r" rtl="1"/>
            <a:r>
              <a:rPr lang="fa-IR" dirty="0"/>
              <a:t>(</a:t>
            </a:r>
            <a:r>
              <a:rPr lang="fa-IR" dirty="0">
                <a:solidFill>
                  <a:srgbClr val="FFC000"/>
                </a:solidFill>
              </a:rPr>
              <a:t>از برچسب زدن قبلي  لوله هاي چند بيمار (به عنوان مثال در ايستگاه پرستاري)و سپس اقدام به نمونه گيري  از بيماران شديدا پرهيز گردد</a:t>
            </a:r>
            <a:r>
              <a:rPr lang="fa-IR" dirty="0"/>
              <a:t>.)</a:t>
            </a:r>
          </a:p>
          <a:p>
            <a:pPr algn="r" rtl="1"/>
            <a:r>
              <a:rPr lang="fa-IR" dirty="0"/>
              <a:t>               الف : مواردي كه بايد حتما روي برچسب قيد گردند :</a:t>
            </a:r>
          </a:p>
          <a:p>
            <a:pPr algn="r" rtl="1"/>
            <a:r>
              <a:rPr lang="fa-IR" dirty="0" smtClean="0"/>
              <a:t>نام</a:t>
            </a:r>
            <a:r>
              <a:rPr lang="fa-IR" dirty="0"/>
              <a:t>، نام خانوادگي بيمار          </a:t>
            </a:r>
          </a:p>
          <a:p>
            <a:pPr algn="r" rtl="1"/>
            <a:r>
              <a:rPr lang="fa-IR" dirty="0" smtClean="0"/>
              <a:t>تاريخ </a:t>
            </a:r>
            <a:r>
              <a:rPr lang="fa-IR" dirty="0"/>
              <a:t>تولد                    </a:t>
            </a:r>
          </a:p>
          <a:p>
            <a:pPr algn="r" rtl="1"/>
            <a:r>
              <a:rPr lang="fa-IR" dirty="0" smtClean="0"/>
              <a:t> </a:t>
            </a:r>
            <a:r>
              <a:rPr lang="fa-IR" dirty="0"/>
              <a:t>شماره پرونده </a:t>
            </a:r>
          </a:p>
          <a:p>
            <a:pPr algn="r" rtl="1"/>
            <a:r>
              <a:rPr lang="fa-IR" dirty="0"/>
              <a:t> ب: ساير موارد :</a:t>
            </a:r>
          </a:p>
          <a:p>
            <a:pPr algn="r" rtl="1"/>
            <a:r>
              <a:rPr lang="fa-IR" dirty="0"/>
              <a:t> </a:t>
            </a:r>
            <a:r>
              <a:rPr lang="fa-IR" dirty="0" smtClean="0"/>
              <a:t>تاريخ </a:t>
            </a:r>
            <a:r>
              <a:rPr lang="fa-IR" dirty="0"/>
              <a:t>وساعت خونگيري</a:t>
            </a:r>
          </a:p>
          <a:p>
            <a:pPr algn="r" rtl="1"/>
            <a:r>
              <a:rPr lang="fa-IR" dirty="0" smtClean="0"/>
              <a:t>نام </a:t>
            </a:r>
            <a:r>
              <a:rPr lang="fa-IR" dirty="0"/>
              <a:t>يا نام مخفف فردي كه نمونه‌گيري كرده است.</a:t>
            </a:r>
          </a:p>
          <a:p>
            <a:pPr algn="r" rtl="1"/>
            <a:r>
              <a:rPr lang="fa-IR" dirty="0"/>
              <a:t> دو مورد آخر را مي توان يا روي برگه در خواست آزمايش يا روي برچسب لوله يادرسيستم كامپيوتري قيد گردند .</a:t>
            </a:r>
          </a:p>
          <a:p>
            <a:endParaRPr lang="fa-IR" dirty="0"/>
          </a:p>
          <a:p>
            <a:endParaRPr lang="en-US" dirty="0"/>
          </a:p>
        </p:txBody>
      </p:sp>
    </p:spTree>
    <p:extLst>
      <p:ext uri="{BB962C8B-B14F-4D97-AF65-F5344CB8AC3E}">
        <p14:creationId xmlns:p14="http://schemas.microsoft.com/office/powerpoint/2010/main" val="1418797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t>مراحل تحويل </a:t>
            </a:r>
            <a:r>
              <a:rPr lang="fa-IR" dirty="0" smtClean="0"/>
              <a:t>گرفتن </a:t>
            </a:r>
            <a:r>
              <a:rPr lang="fa-IR" dirty="0"/>
              <a:t>فرآورده و تزریق </a:t>
            </a:r>
            <a:r>
              <a:rPr lang="fa-IR" dirty="0" smtClean="0"/>
              <a:t>آن</a:t>
            </a:r>
            <a:endParaRPr lang="en-US" dirty="0"/>
          </a:p>
        </p:txBody>
      </p:sp>
      <p:sp>
        <p:nvSpPr>
          <p:cNvPr id="3" name="Content Placeholder 2"/>
          <p:cNvSpPr>
            <a:spLocks noGrp="1"/>
          </p:cNvSpPr>
          <p:nvPr>
            <p:ph idx="1"/>
          </p:nvPr>
        </p:nvSpPr>
        <p:spPr/>
        <p:txBody>
          <a:bodyPr>
            <a:normAutofit fontScale="92500"/>
          </a:bodyPr>
          <a:lstStyle/>
          <a:p>
            <a:pPr marL="0" indent="0">
              <a:buNone/>
            </a:pPr>
            <a:endParaRPr lang="fa-IR" dirty="0"/>
          </a:p>
          <a:p>
            <a:pPr algn="r" rtl="1"/>
            <a:r>
              <a:rPr lang="fa-IR" dirty="0"/>
              <a:t>ا</a:t>
            </a:r>
            <a:r>
              <a:rPr lang="fa-IR" dirty="0" smtClean="0"/>
              <a:t>نتخاب </a:t>
            </a:r>
            <a:r>
              <a:rPr lang="fa-IR" dirty="0"/>
              <a:t>محل مناسب تزريق در بيمار-آماده بودن بيمارو پرستار جهت تزريق</a:t>
            </a:r>
          </a:p>
          <a:p>
            <a:pPr algn="r" rtl="1"/>
            <a:r>
              <a:rPr lang="fa-IR" dirty="0" smtClean="0"/>
              <a:t>ست </a:t>
            </a:r>
            <a:r>
              <a:rPr lang="fa-IR" dirty="0"/>
              <a:t>تزريق خون </a:t>
            </a:r>
          </a:p>
          <a:p>
            <a:pPr algn="r" rtl="1"/>
            <a:r>
              <a:rPr lang="fa-IR" dirty="0" smtClean="0"/>
              <a:t>سر </a:t>
            </a:r>
            <a:r>
              <a:rPr lang="fa-IR" dirty="0"/>
              <a:t>سوزن با سايز مناسب (در بالغين </a:t>
            </a:r>
            <a:r>
              <a:rPr lang="en-US" dirty="0"/>
              <a:t>G 22-14) </a:t>
            </a:r>
            <a:r>
              <a:rPr lang="fa-IR" dirty="0" smtClean="0"/>
              <a:t> )ومعمولا </a:t>
            </a:r>
            <a:r>
              <a:rPr lang="fa-IR" dirty="0"/>
              <a:t>سايز </a:t>
            </a:r>
            <a:r>
              <a:rPr lang="en-US" dirty="0"/>
              <a:t>G 20 -18 </a:t>
            </a:r>
            <a:endParaRPr lang="fa-IR" dirty="0"/>
          </a:p>
          <a:p>
            <a:pPr algn="r" rtl="1"/>
            <a:r>
              <a:rPr lang="fa-IR" dirty="0"/>
              <a:t>دربچه ها(</a:t>
            </a:r>
            <a:r>
              <a:rPr lang="en-US" dirty="0"/>
              <a:t>G24-22)</a:t>
            </a:r>
          </a:p>
          <a:p>
            <a:pPr algn="r" rtl="1"/>
            <a:r>
              <a:rPr lang="fa-IR" dirty="0" smtClean="0"/>
              <a:t>موجود </a:t>
            </a:r>
            <a:r>
              <a:rPr lang="fa-IR" dirty="0"/>
              <a:t>بودن داروهايي از قبيل آنتي هيستامين-اپي نفرين</a:t>
            </a:r>
          </a:p>
          <a:p>
            <a:pPr algn="r" rtl="1"/>
            <a:r>
              <a:rPr lang="fa-IR" dirty="0" smtClean="0"/>
              <a:t>محلول </a:t>
            </a:r>
            <a:r>
              <a:rPr lang="fa-IR" dirty="0"/>
              <a:t>سديم كلرايد تزريقي</a:t>
            </a:r>
          </a:p>
          <a:p>
            <a:pPr algn="r" rtl="1"/>
            <a:r>
              <a:rPr lang="fa-IR" dirty="0" smtClean="0"/>
              <a:t>كپسول </a:t>
            </a:r>
            <a:r>
              <a:rPr lang="fa-IR" dirty="0"/>
              <a:t>اكسيژن</a:t>
            </a:r>
          </a:p>
          <a:p>
            <a:pPr algn="r" rtl="1"/>
            <a:r>
              <a:rPr lang="fa-IR" dirty="0" smtClean="0"/>
              <a:t>دستگاه </a:t>
            </a:r>
            <a:r>
              <a:rPr lang="fa-IR" dirty="0"/>
              <a:t>ساكشن</a:t>
            </a:r>
          </a:p>
          <a:p>
            <a:pPr algn="r" rtl="1"/>
            <a:r>
              <a:rPr lang="fa-IR" dirty="0" smtClean="0"/>
              <a:t>بررسي </a:t>
            </a:r>
            <a:r>
              <a:rPr lang="fa-IR" dirty="0"/>
              <a:t>شود آيا طبق تجويز پزشك معالج بيمار قبل از تزريق نياز به دريافت دارودارد يا خير </a:t>
            </a:r>
          </a:p>
          <a:p>
            <a:endParaRPr lang="en-US" dirty="0"/>
          </a:p>
        </p:txBody>
      </p:sp>
    </p:spTree>
    <p:extLst>
      <p:ext uri="{BB962C8B-B14F-4D97-AF65-F5344CB8AC3E}">
        <p14:creationId xmlns:p14="http://schemas.microsoft.com/office/powerpoint/2010/main" val="6350702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r>
              <a:rPr lang="fa-IR" sz="2400" dirty="0"/>
              <a:t>حداكثر فاصله زماني بين تحويل گرفتن كيسه خون كامل وگلبول قرمز از بانك خون تا تزريق 30دقيقه مي باشد</a:t>
            </a:r>
            <a:endParaRPr lang="en-US" sz="2400" dirty="0"/>
          </a:p>
        </p:txBody>
      </p:sp>
    </p:spTree>
    <p:extLst>
      <p:ext uri="{BB962C8B-B14F-4D97-AF65-F5344CB8AC3E}">
        <p14:creationId xmlns:p14="http://schemas.microsoft.com/office/powerpoint/2010/main" val="8004493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t>نحوه ارزيابي </a:t>
            </a:r>
            <a:r>
              <a:rPr lang="fa-IR" dirty="0" smtClean="0"/>
              <a:t>سلامت فراورده قبل از تزریق</a:t>
            </a:r>
            <a:endParaRPr lang="en-US" dirty="0"/>
          </a:p>
        </p:txBody>
      </p:sp>
      <p:sp>
        <p:nvSpPr>
          <p:cNvPr id="3" name="Content Placeholder 2"/>
          <p:cNvSpPr>
            <a:spLocks noGrp="1"/>
          </p:cNvSpPr>
          <p:nvPr>
            <p:ph idx="1"/>
          </p:nvPr>
        </p:nvSpPr>
        <p:spPr/>
        <p:txBody>
          <a:bodyPr/>
          <a:lstStyle/>
          <a:p>
            <a:pPr marL="0" indent="0" algn="r" rtl="1">
              <a:buNone/>
            </a:pPr>
            <a:r>
              <a:rPr lang="fa-IR" dirty="0" smtClean="0"/>
              <a:t>هرگونه نشت از کیسه</a:t>
            </a:r>
          </a:p>
          <a:p>
            <a:pPr marL="0" indent="0" algn="r" rtl="1">
              <a:buNone/>
            </a:pPr>
            <a:r>
              <a:rPr lang="fa-IR" dirty="0" smtClean="0"/>
              <a:t>تغییر رنگ</a:t>
            </a:r>
          </a:p>
          <a:p>
            <a:pPr marL="0" indent="0" algn="r" rtl="1">
              <a:buNone/>
            </a:pPr>
            <a:r>
              <a:rPr lang="fa-IR" dirty="0" smtClean="0"/>
              <a:t>همولیز یا لخته</a:t>
            </a:r>
          </a:p>
          <a:p>
            <a:pPr marL="0" indent="0" algn="r" rtl="1">
              <a:buNone/>
            </a:pPr>
            <a:r>
              <a:rPr lang="fa-IR" dirty="0" smtClean="0"/>
              <a:t>گذشتن از تاریخ انقضا</a:t>
            </a:r>
          </a:p>
          <a:p>
            <a:pPr marL="0" indent="0" algn="r" rtl="1">
              <a:buNone/>
            </a:pPr>
            <a:r>
              <a:rPr lang="fa-IR" dirty="0" smtClean="0"/>
              <a:t>کدورت</a:t>
            </a:r>
          </a:p>
          <a:p>
            <a:pPr marL="0" indent="0" algn="r" rtl="1">
              <a:buNone/>
            </a:pPr>
            <a:r>
              <a:rPr lang="fa-IR" dirty="0" smtClean="0"/>
              <a:t>وجود گاز در کیسه</a:t>
            </a:r>
          </a:p>
          <a:p>
            <a:pPr marL="0" indent="0" algn="r" rtl="1">
              <a:buNone/>
            </a:pPr>
            <a:r>
              <a:rPr lang="fa-IR" dirty="0" smtClean="0"/>
              <a:t>برچسب ناسالم</a:t>
            </a:r>
            <a:endParaRPr lang="en-US" dirty="0"/>
          </a:p>
        </p:txBody>
      </p:sp>
    </p:spTree>
    <p:extLst>
      <p:ext uri="{BB962C8B-B14F-4D97-AF65-F5344CB8AC3E}">
        <p14:creationId xmlns:p14="http://schemas.microsoft.com/office/powerpoint/2010/main" val="3387493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fa-IR" dirty="0" smtClean="0"/>
              <a:t>هموویژولانس</a:t>
            </a:r>
            <a:endParaRPr lang="en-US" dirty="0"/>
          </a:p>
        </p:txBody>
      </p:sp>
      <p:sp>
        <p:nvSpPr>
          <p:cNvPr id="3" name="Subtitle 2"/>
          <p:cNvSpPr>
            <a:spLocks noGrp="1"/>
          </p:cNvSpPr>
          <p:nvPr>
            <p:ph type="subTitle" idx="1"/>
          </p:nvPr>
        </p:nvSpPr>
        <p:spPr/>
        <p:txBody>
          <a:bodyPr/>
          <a:lstStyle/>
          <a:p>
            <a:r>
              <a:rPr lang="fa-IR" dirty="0" smtClean="0"/>
              <a:t>منبع</a:t>
            </a:r>
          </a:p>
          <a:p>
            <a:r>
              <a:rPr lang="fa-IR" dirty="0" smtClean="0"/>
              <a:t>سازمان انتقال خون ایران</a:t>
            </a:r>
            <a:endParaRPr lang="en-US" dirty="0"/>
          </a:p>
        </p:txBody>
      </p:sp>
    </p:spTree>
    <p:extLst>
      <p:ext uri="{BB962C8B-B14F-4D97-AF65-F5344CB8AC3E}">
        <p14:creationId xmlns:p14="http://schemas.microsoft.com/office/powerpoint/2010/main" val="1724271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تطابق اطلاعات هویتی</a:t>
            </a:r>
            <a:endParaRPr lang="en-US" dirty="0"/>
          </a:p>
        </p:txBody>
      </p:sp>
      <p:sp>
        <p:nvSpPr>
          <p:cNvPr id="3" name="Content Placeholder 2"/>
          <p:cNvSpPr>
            <a:spLocks noGrp="1"/>
          </p:cNvSpPr>
          <p:nvPr>
            <p:ph idx="1"/>
          </p:nvPr>
        </p:nvSpPr>
        <p:spPr/>
        <p:txBody>
          <a:bodyPr/>
          <a:lstStyle/>
          <a:p>
            <a:pPr algn="r" rtl="1"/>
            <a:r>
              <a:rPr lang="fa-IR" dirty="0" smtClean="0"/>
              <a:t>نوع </a:t>
            </a:r>
            <a:r>
              <a:rPr lang="fa-IR" dirty="0"/>
              <a:t>فرآورده درخواستي </a:t>
            </a:r>
          </a:p>
          <a:p>
            <a:pPr algn="r" rtl="1"/>
            <a:r>
              <a:rPr lang="fa-IR" dirty="0" smtClean="0"/>
              <a:t>گروه </a:t>
            </a:r>
            <a:r>
              <a:rPr lang="fa-IR" dirty="0"/>
              <a:t>خون و </a:t>
            </a:r>
            <a:r>
              <a:rPr lang="en-US" dirty="0"/>
              <a:t>Rh </a:t>
            </a:r>
            <a:r>
              <a:rPr lang="fa-IR" dirty="0"/>
              <a:t>بيمار و كيسه خون</a:t>
            </a:r>
          </a:p>
          <a:p>
            <a:pPr algn="r" rtl="1"/>
            <a:r>
              <a:rPr lang="fa-IR" dirty="0" smtClean="0"/>
              <a:t> </a:t>
            </a:r>
            <a:r>
              <a:rPr lang="fa-IR" dirty="0"/>
              <a:t>شماره  ويژه واحد اهدايي قيد شده برروي كيسه خون با شماره اهدا قيد شده در فرم تحويل خون</a:t>
            </a:r>
          </a:p>
          <a:p>
            <a:pPr algn="r" rtl="1"/>
            <a:r>
              <a:rPr lang="fa-IR" dirty="0"/>
              <a:t>(به فرم نظارت بر تزريق خون و فرآورده مراجعه شود)</a:t>
            </a:r>
          </a:p>
          <a:p>
            <a:endParaRPr lang="en-US" dirty="0"/>
          </a:p>
        </p:txBody>
      </p:sp>
    </p:spTree>
    <p:extLst>
      <p:ext uri="{BB962C8B-B14F-4D97-AF65-F5344CB8AC3E}">
        <p14:creationId xmlns:p14="http://schemas.microsoft.com/office/powerpoint/2010/main" val="5708748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r>
              <a:rPr lang="fa-IR" sz="2000" dirty="0"/>
              <a:t>قبل از تزريق از خود فرد، نام، نام‌خانوادگي، و تاريخ تولد را پرسيده و مشخصات بيمار را با پرونده و فرم درخواست تكميل شده خون مقايسه نمائيد. </a:t>
            </a:r>
            <a:endParaRPr lang="fa-IR" sz="2000" dirty="0" smtClean="0"/>
          </a:p>
          <a:p>
            <a:pPr algn="r" rtl="1"/>
            <a:endParaRPr lang="fa-IR" sz="2000" dirty="0"/>
          </a:p>
          <a:p>
            <a:pPr algn="r" rtl="1"/>
            <a:r>
              <a:rPr lang="fa-IR" sz="2000" dirty="0" smtClean="0"/>
              <a:t>در </a:t>
            </a:r>
            <a:r>
              <a:rPr lang="fa-IR" sz="2000" dirty="0"/>
              <a:t>صورت وجود مچ بند ، مطابقت مچ بند، با اطلاعات  فرم درخواست  خون وفرم مشخصات كيسه خون وفرآورده ارسالي از بانك خون </a:t>
            </a:r>
          </a:p>
          <a:p>
            <a:endParaRPr lang="en-US" sz="2000" dirty="0"/>
          </a:p>
        </p:txBody>
      </p:sp>
    </p:spTree>
    <p:extLst>
      <p:ext uri="{BB962C8B-B14F-4D97-AF65-F5344CB8AC3E}">
        <p14:creationId xmlns:p14="http://schemas.microsoft.com/office/powerpoint/2010/main" val="19941632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r>
              <a:rPr lang="fa-IR" dirty="0">
                <a:solidFill>
                  <a:srgbClr val="FFC000"/>
                </a:solidFill>
              </a:rPr>
              <a:t>ضروريست دو پرستار بايد موارد بالا را جداگانه مقايسه و بررسي نمايند</a:t>
            </a:r>
            <a:r>
              <a:rPr lang="fa-IR" dirty="0"/>
              <a:t>. (براي مثال پرستار بخش و سرپرستار) </a:t>
            </a:r>
            <a:endParaRPr lang="fa-IR" dirty="0" smtClean="0"/>
          </a:p>
          <a:p>
            <a:pPr algn="r" rtl="1"/>
            <a:endParaRPr lang="fa-IR" dirty="0"/>
          </a:p>
          <a:p>
            <a:pPr algn="r" rtl="1"/>
            <a:r>
              <a:rPr lang="fa-IR" dirty="0" smtClean="0"/>
              <a:t>در </a:t>
            </a:r>
            <a:r>
              <a:rPr lang="fa-IR" dirty="0"/>
              <a:t>بعضي موارد ديده شده كه به علت شباهت اسمي خون اشتباهاً تزريق شده و باعث مرگ بيمار گرديده است. براي جلوگيري از اين اشتباه، بايد هم نام بيمار و هم نام پدر و شماره پرونده و بخش بيمار و گروه خوني و </a:t>
            </a:r>
            <a:r>
              <a:rPr lang="en-US" dirty="0"/>
              <a:t>Rh </a:t>
            </a:r>
            <a:r>
              <a:rPr lang="fa-IR" dirty="0"/>
              <a:t>بيمار و كيسه خون منطبق گردد</a:t>
            </a:r>
            <a:endParaRPr lang="en-US" dirty="0"/>
          </a:p>
        </p:txBody>
      </p:sp>
    </p:spTree>
    <p:extLst>
      <p:ext uri="{BB962C8B-B14F-4D97-AF65-F5344CB8AC3E}">
        <p14:creationId xmlns:p14="http://schemas.microsoft.com/office/powerpoint/2010/main" val="14736284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نکات ویژه</a:t>
            </a:r>
            <a:endParaRPr lang="en-US" dirty="0"/>
          </a:p>
        </p:txBody>
      </p:sp>
      <p:sp>
        <p:nvSpPr>
          <p:cNvPr id="3" name="Content Placeholder 2"/>
          <p:cNvSpPr>
            <a:spLocks noGrp="1"/>
          </p:cNvSpPr>
          <p:nvPr>
            <p:ph idx="1"/>
          </p:nvPr>
        </p:nvSpPr>
        <p:spPr/>
        <p:txBody>
          <a:bodyPr/>
          <a:lstStyle/>
          <a:p>
            <a:pPr algn="r" rtl="1"/>
            <a:r>
              <a:rPr lang="fa-IR" dirty="0"/>
              <a:t>. چنانچه هركلوئيد يا كريستالوئيدي براي بيمار لازم باشد بايد ازيك رگ (</a:t>
            </a:r>
            <a:r>
              <a:rPr lang="en-US" dirty="0"/>
              <a:t>IV Line) </a:t>
            </a:r>
            <a:r>
              <a:rPr lang="fa-IR" dirty="0"/>
              <a:t>جداگانه تزريق گردد (</a:t>
            </a:r>
            <a:r>
              <a:rPr lang="fa-IR" dirty="0">
                <a:solidFill>
                  <a:srgbClr val="FFC000"/>
                </a:solidFill>
              </a:rPr>
              <a:t>نرمال سالين</a:t>
            </a:r>
            <a:r>
              <a:rPr lang="fa-IR" dirty="0"/>
              <a:t> تنها محلولي است كه همراه با فرآورده خوني مي‌توان تجويز كرد</a:t>
            </a:r>
            <a:r>
              <a:rPr lang="fa-IR" dirty="0" smtClean="0"/>
              <a:t>).</a:t>
            </a:r>
          </a:p>
          <a:p>
            <a:pPr marL="0" indent="0" algn="r" rtl="1">
              <a:buNone/>
            </a:pPr>
            <a:endParaRPr lang="fa-IR" dirty="0"/>
          </a:p>
          <a:p>
            <a:pPr algn="r" rtl="1"/>
            <a:r>
              <a:rPr lang="fa-IR" dirty="0"/>
              <a:t>تمام فرآورده‌هاي خون بايد توسط يك ست تزريق خون كه شامل فيلترها260-170 ميكروني استاندارد است تزريق ‌‌شود و تنها يك ست تزريق خون به هر كيسه وصل گردد. پلاكت‌ها بايد توسط ست مخصوص فرآورده‌هاي پلاكتي تزريق شوند و در ابتدا لازم است ست با نرمال سالين شستشو شود</a:t>
            </a:r>
            <a:endParaRPr lang="en-US" dirty="0"/>
          </a:p>
        </p:txBody>
      </p:sp>
    </p:spTree>
    <p:extLst>
      <p:ext uri="{BB962C8B-B14F-4D97-AF65-F5344CB8AC3E}">
        <p14:creationId xmlns:p14="http://schemas.microsoft.com/office/powerpoint/2010/main" val="5483192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r>
              <a:rPr lang="fa-IR" sz="2400" dirty="0"/>
              <a:t>استفاده از </a:t>
            </a:r>
            <a:r>
              <a:rPr lang="en-US" sz="2400" dirty="0"/>
              <a:t>Blood Warmer </a:t>
            </a:r>
            <a:r>
              <a:rPr lang="fa-IR" sz="2400" dirty="0"/>
              <a:t>براي گرم نمودن خون (رساندن دماي خون به 37 درجه سانتي گراد)قبل از تزريق فقط باصلاحديد پزشك معالج قابل انجام بوده وصرفابا  استفاده از </a:t>
            </a:r>
            <a:r>
              <a:rPr lang="en-US" sz="2400" dirty="0"/>
              <a:t>Blood Warmer </a:t>
            </a:r>
            <a:r>
              <a:rPr lang="fa-IR" sz="2400" dirty="0"/>
              <a:t>كنترل شده قابل قبول بوده واستفاده از آب گرم-شوفاژ ويا... براي گرم نمودن خون  به هيچ عنوان جايز نيست</a:t>
            </a:r>
            <a:endParaRPr lang="en-US" sz="2400" dirty="0"/>
          </a:p>
        </p:txBody>
      </p:sp>
    </p:spTree>
    <p:extLst>
      <p:ext uri="{BB962C8B-B14F-4D97-AF65-F5344CB8AC3E}">
        <p14:creationId xmlns:p14="http://schemas.microsoft.com/office/powerpoint/2010/main" val="32933535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t>مهم ترين انديكاسيونهاي قطعي استفاده از </a:t>
            </a:r>
            <a:r>
              <a:rPr lang="en-US" dirty="0"/>
              <a:t>Blood Warmer</a:t>
            </a:r>
          </a:p>
        </p:txBody>
      </p:sp>
      <p:sp>
        <p:nvSpPr>
          <p:cNvPr id="3" name="Content Placeholder 2"/>
          <p:cNvSpPr>
            <a:spLocks noGrp="1"/>
          </p:cNvSpPr>
          <p:nvPr>
            <p:ph idx="1"/>
          </p:nvPr>
        </p:nvSpPr>
        <p:spPr/>
        <p:txBody>
          <a:bodyPr/>
          <a:lstStyle/>
          <a:p>
            <a:pPr algn="r" rtl="1"/>
            <a:r>
              <a:rPr lang="en-US" sz="2400" dirty="0"/>
              <a:t>Massive  transfusion</a:t>
            </a:r>
          </a:p>
          <a:p>
            <a:pPr algn="r" rtl="1"/>
            <a:r>
              <a:rPr lang="en-US" sz="2400" dirty="0" smtClean="0"/>
              <a:t>*Administration </a:t>
            </a:r>
            <a:r>
              <a:rPr lang="en-US" sz="2400" dirty="0"/>
              <a:t>Rate:&gt;50ml/min </a:t>
            </a:r>
          </a:p>
          <a:p>
            <a:pPr algn="r" rtl="1"/>
            <a:r>
              <a:rPr lang="en-US" sz="2400" dirty="0"/>
              <a:t>for 30 min in Adult              </a:t>
            </a:r>
          </a:p>
          <a:p>
            <a:pPr algn="r" rtl="1"/>
            <a:r>
              <a:rPr lang="en-US" sz="2400" dirty="0"/>
              <a:t>                    &gt;15 ml/kg/</a:t>
            </a:r>
            <a:r>
              <a:rPr lang="en-US" sz="2400" dirty="0" err="1"/>
              <a:t>hr</a:t>
            </a:r>
            <a:r>
              <a:rPr lang="en-US" sz="2400" dirty="0"/>
              <a:t> in Pedi.</a:t>
            </a:r>
          </a:p>
          <a:p>
            <a:pPr algn="r" rtl="1"/>
            <a:endParaRPr lang="en-US" sz="2400" dirty="0"/>
          </a:p>
          <a:p>
            <a:pPr algn="r" rtl="1"/>
            <a:r>
              <a:rPr lang="en-US" sz="2400" dirty="0"/>
              <a:t>*Exchange transfusion of a newborn</a:t>
            </a:r>
          </a:p>
          <a:p>
            <a:endParaRPr lang="en-US" dirty="0"/>
          </a:p>
        </p:txBody>
      </p:sp>
    </p:spTree>
    <p:extLst>
      <p:ext uri="{BB962C8B-B14F-4D97-AF65-F5344CB8AC3E}">
        <p14:creationId xmlns:p14="http://schemas.microsoft.com/office/powerpoint/2010/main" val="42046229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t>وسايل و لوازم مورد نيازجهت تزريق</a:t>
            </a:r>
            <a:endParaRPr lang="en-US" dirty="0"/>
          </a:p>
        </p:txBody>
      </p:sp>
      <p:sp>
        <p:nvSpPr>
          <p:cNvPr id="3" name="Content Placeholder 2"/>
          <p:cNvSpPr>
            <a:spLocks noGrp="1"/>
          </p:cNvSpPr>
          <p:nvPr>
            <p:ph idx="1"/>
          </p:nvPr>
        </p:nvSpPr>
        <p:spPr/>
        <p:txBody>
          <a:bodyPr/>
          <a:lstStyle/>
          <a:p>
            <a:pPr algn="r" rtl="1"/>
            <a:r>
              <a:rPr lang="fa-IR" dirty="0"/>
              <a:t>1-پايه تزريق</a:t>
            </a:r>
          </a:p>
          <a:p>
            <a:pPr algn="r" rtl="1"/>
            <a:endParaRPr lang="fa-IR" dirty="0"/>
          </a:p>
          <a:p>
            <a:pPr algn="r" rtl="1"/>
            <a:r>
              <a:rPr lang="fa-IR" dirty="0"/>
              <a:t>2-دستكش</a:t>
            </a:r>
          </a:p>
          <a:p>
            <a:pPr algn="r" rtl="1"/>
            <a:endParaRPr lang="fa-IR" dirty="0"/>
          </a:p>
          <a:p>
            <a:pPr algn="r" rtl="1"/>
            <a:r>
              <a:rPr lang="fa-IR" dirty="0" smtClean="0"/>
              <a:t>3-گان</a:t>
            </a:r>
          </a:p>
          <a:p>
            <a:pPr algn="r" rtl="1"/>
            <a:endParaRPr lang="fa-IR" dirty="0"/>
          </a:p>
          <a:p>
            <a:pPr algn="r" rtl="1"/>
            <a:r>
              <a:rPr lang="fa-IR" dirty="0" smtClean="0"/>
              <a:t> </a:t>
            </a:r>
            <a:r>
              <a:rPr lang="fa-IR" dirty="0"/>
              <a:t>4-محافظ صورت</a:t>
            </a:r>
          </a:p>
          <a:p>
            <a:endParaRPr lang="en-US" dirty="0"/>
          </a:p>
        </p:txBody>
      </p:sp>
    </p:spTree>
    <p:extLst>
      <p:ext uri="{BB962C8B-B14F-4D97-AF65-F5344CB8AC3E}">
        <p14:creationId xmlns:p14="http://schemas.microsoft.com/office/powerpoint/2010/main" val="38780487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t>مراحل تزريق</a:t>
            </a:r>
            <a:endParaRPr lang="en-US" dirty="0"/>
          </a:p>
        </p:txBody>
      </p:sp>
      <p:sp>
        <p:nvSpPr>
          <p:cNvPr id="3" name="Content Placeholder 2"/>
          <p:cNvSpPr>
            <a:spLocks noGrp="1"/>
          </p:cNvSpPr>
          <p:nvPr>
            <p:ph idx="1"/>
          </p:nvPr>
        </p:nvSpPr>
        <p:spPr/>
        <p:txBody>
          <a:bodyPr/>
          <a:lstStyle/>
          <a:p>
            <a:pPr algn="r" rtl="1"/>
            <a:r>
              <a:rPr lang="fa-IR" dirty="0"/>
              <a:t>1-مراحل تزريق را براي بيمار شرح دهيد</a:t>
            </a:r>
            <a:r>
              <a:rPr lang="fa-IR" dirty="0" smtClean="0"/>
              <a:t>.</a:t>
            </a:r>
          </a:p>
          <a:p>
            <a:pPr algn="r" rtl="1"/>
            <a:endParaRPr lang="fa-IR" dirty="0"/>
          </a:p>
          <a:p>
            <a:pPr marL="0" indent="0" algn="r" rtl="1">
              <a:buNone/>
            </a:pPr>
            <a:endParaRPr lang="fa-IR" dirty="0"/>
          </a:p>
          <a:p>
            <a:pPr algn="r" rtl="1"/>
            <a:r>
              <a:rPr lang="fa-IR" dirty="0"/>
              <a:t>  2-علائم حياتي بيمار قبل از تزريق-طي 15 دقيقه اول وسپس بافواصل منظم در فرم نظارت برتزريق يادداشت </a:t>
            </a:r>
            <a:r>
              <a:rPr lang="fa-IR" dirty="0" smtClean="0"/>
              <a:t>شود </a:t>
            </a:r>
          </a:p>
          <a:p>
            <a:pPr algn="r" rtl="1"/>
            <a:endParaRPr lang="fa-IR" dirty="0"/>
          </a:p>
          <a:p>
            <a:pPr algn="r" rtl="1"/>
            <a:r>
              <a:rPr lang="fa-IR" dirty="0" smtClean="0"/>
              <a:t>دستهاراشسته </a:t>
            </a:r>
            <a:r>
              <a:rPr lang="fa-IR" dirty="0"/>
              <a:t>و دستكش و گان و شيلد صورت استفاده نماييد</a:t>
            </a:r>
          </a:p>
          <a:p>
            <a:pPr algn="r" rtl="1"/>
            <a:endParaRPr lang="en-US" dirty="0"/>
          </a:p>
        </p:txBody>
      </p:sp>
    </p:spTree>
    <p:extLst>
      <p:ext uri="{BB962C8B-B14F-4D97-AF65-F5344CB8AC3E}">
        <p14:creationId xmlns:p14="http://schemas.microsoft.com/office/powerpoint/2010/main" val="9093659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r>
              <a:rPr lang="fa-IR" dirty="0"/>
              <a:t>بعد از اتمام تزريق خون كيسه خون-ست تزريق خون را به بانك خون بازگردانده و دستكش و ... را دوربياندازيد</a:t>
            </a:r>
            <a:r>
              <a:rPr lang="fa-IR" dirty="0" smtClean="0"/>
              <a:t>.</a:t>
            </a:r>
          </a:p>
          <a:p>
            <a:pPr marL="0" indent="0" algn="r" rtl="1">
              <a:buNone/>
            </a:pPr>
            <a:endParaRPr lang="fa-IR" dirty="0"/>
          </a:p>
          <a:p>
            <a:pPr algn="r" rtl="1"/>
            <a:r>
              <a:rPr lang="fa-IR" dirty="0"/>
              <a:t>(هماهنگي با بانك خون جهت عملي بودن اين مورد الزاميست</a:t>
            </a:r>
            <a:endParaRPr lang="en-US" dirty="0"/>
          </a:p>
        </p:txBody>
      </p:sp>
    </p:spTree>
    <p:extLst>
      <p:ext uri="{BB962C8B-B14F-4D97-AF65-F5344CB8AC3E}">
        <p14:creationId xmlns:p14="http://schemas.microsoft.com/office/powerpoint/2010/main" val="22582954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یک نکته</a:t>
            </a:r>
            <a:endParaRPr lang="en-US" dirty="0"/>
          </a:p>
        </p:txBody>
      </p:sp>
      <p:sp>
        <p:nvSpPr>
          <p:cNvPr id="3" name="Content Placeholder 2"/>
          <p:cNvSpPr>
            <a:spLocks noGrp="1"/>
          </p:cNvSpPr>
          <p:nvPr>
            <p:ph idx="1"/>
          </p:nvPr>
        </p:nvSpPr>
        <p:spPr/>
        <p:txBody>
          <a:bodyPr/>
          <a:lstStyle/>
          <a:p>
            <a:pPr algn="r" rtl="1"/>
            <a:r>
              <a:rPr lang="fa-IR" dirty="0"/>
              <a:t>اگر قرار به تزريق واحد ديگري از همان فرآورده براي بيمار است بايستي به توصيه كارخانه سازنده فيلتر در خصوص امكان استفاده از همان فيلتر قبلي براي تزريق فرآورده بعدي عمل </a:t>
            </a:r>
            <a:r>
              <a:rPr lang="fa-IR" dirty="0" smtClean="0"/>
              <a:t>نمود.ا</a:t>
            </a:r>
          </a:p>
          <a:p>
            <a:pPr algn="r" rtl="1"/>
            <a:r>
              <a:rPr lang="fa-IR" dirty="0" smtClean="0"/>
              <a:t>گر </a:t>
            </a:r>
            <a:r>
              <a:rPr lang="fa-IR" dirty="0"/>
              <a:t>هيچگونه منعي قيد نشده باشد معمولا مراكز از يك فيلتر براي يك دوره زماني 4 ساعته استفاده مي </a:t>
            </a:r>
            <a:r>
              <a:rPr lang="fa-IR" dirty="0" smtClean="0"/>
              <a:t>نمايند.ب</a:t>
            </a:r>
          </a:p>
          <a:p>
            <a:pPr algn="r" rtl="1"/>
            <a:r>
              <a:rPr lang="fa-IR" dirty="0" smtClean="0"/>
              <a:t>نابراين </a:t>
            </a:r>
            <a:r>
              <a:rPr lang="fa-IR" dirty="0"/>
              <a:t>اگر قراربه تزريق بيش از يك فرآورده در </a:t>
            </a:r>
            <a:r>
              <a:rPr lang="fa-IR" dirty="0">
                <a:solidFill>
                  <a:srgbClr val="FFC000"/>
                </a:solidFill>
              </a:rPr>
              <a:t>4 ساعت </a:t>
            </a:r>
            <a:r>
              <a:rPr lang="fa-IR" dirty="0"/>
              <a:t>است ممكن است ست تزريق براي بيش از يك فرآورده استفاده شود.</a:t>
            </a:r>
          </a:p>
        </p:txBody>
      </p:sp>
    </p:spTree>
    <p:extLst>
      <p:ext uri="{BB962C8B-B14F-4D97-AF65-F5344CB8AC3E}">
        <p14:creationId xmlns:p14="http://schemas.microsoft.com/office/powerpoint/2010/main" val="2237466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566670"/>
            <a:ext cx="8596668" cy="1363730"/>
          </a:xfrm>
        </p:spPr>
        <p:txBody>
          <a:bodyPr/>
          <a:lstStyle/>
          <a:p>
            <a:pPr algn="ctr"/>
            <a:r>
              <a:rPr lang="fa-IR" dirty="0" smtClean="0"/>
              <a:t>مفهوم</a:t>
            </a:r>
            <a:endParaRPr lang="en-US" dirty="0"/>
          </a:p>
        </p:txBody>
      </p:sp>
      <p:sp>
        <p:nvSpPr>
          <p:cNvPr id="3" name="Content Placeholder 2"/>
          <p:cNvSpPr>
            <a:spLocks noGrp="1"/>
          </p:cNvSpPr>
          <p:nvPr>
            <p:ph idx="1"/>
          </p:nvPr>
        </p:nvSpPr>
        <p:spPr/>
        <p:txBody>
          <a:bodyPr>
            <a:normAutofit/>
          </a:bodyPr>
          <a:lstStyle/>
          <a:p>
            <a:pPr algn="r" rtl="1"/>
            <a:r>
              <a:rPr lang="fa-IR" sz="2400" dirty="0"/>
              <a:t>در واقع هموویژلانس به معنای مراقبت از دریافت کنندگان خون و فرآورده های خونی در مقابل عوارض نا خواسته ناشی از انتقال خون است</a:t>
            </a:r>
            <a:endParaRPr lang="en-US" sz="2400" dirty="0"/>
          </a:p>
        </p:txBody>
      </p:sp>
    </p:spTree>
    <p:extLst>
      <p:ext uri="{BB962C8B-B14F-4D97-AF65-F5344CB8AC3E}">
        <p14:creationId xmlns:p14="http://schemas.microsoft.com/office/powerpoint/2010/main" val="18307158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t>عوارض حاد</a:t>
            </a:r>
            <a:endParaRPr lang="en-US" dirty="0"/>
          </a:p>
        </p:txBody>
      </p:sp>
      <p:sp>
        <p:nvSpPr>
          <p:cNvPr id="3" name="Content Placeholder 2"/>
          <p:cNvSpPr>
            <a:spLocks noGrp="1"/>
          </p:cNvSpPr>
          <p:nvPr>
            <p:ph idx="1"/>
          </p:nvPr>
        </p:nvSpPr>
        <p:spPr/>
        <p:txBody>
          <a:bodyPr/>
          <a:lstStyle/>
          <a:p>
            <a:pPr algn="r" rtl="1"/>
            <a:r>
              <a:rPr lang="fa-IR" dirty="0"/>
              <a:t>* علايم عمومي </a:t>
            </a:r>
            <a:r>
              <a:rPr lang="fa-IR" dirty="0" smtClean="0"/>
              <a:t>در فرد هوشیار</a:t>
            </a:r>
          </a:p>
          <a:p>
            <a:pPr marL="0" indent="0" algn="r" rtl="1">
              <a:buNone/>
            </a:pPr>
            <a:endParaRPr lang="fa-IR" dirty="0"/>
          </a:p>
          <a:p>
            <a:pPr algn="r" rtl="1"/>
            <a:r>
              <a:rPr lang="fa-IR" dirty="0"/>
              <a:t>-تب </a:t>
            </a:r>
          </a:p>
          <a:p>
            <a:pPr algn="r" rtl="1"/>
            <a:r>
              <a:rPr lang="fa-IR" dirty="0"/>
              <a:t>-لرز</a:t>
            </a:r>
          </a:p>
          <a:p>
            <a:pPr algn="r" rtl="1"/>
            <a:r>
              <a:rPr lang="fa-IR" dirty="0"/>
              <a:t>-درد قفسه سينه</a:t>
            </a:r>
          </a:p>
          <a:p>
            <a:pPr algn="r" rtl="1"/>
            <a:r>
              <a:rPr lang="fa-IR" dirty="0"/>
              <a:t>-درد كمر</a:t>
            </a:r>
          </a:p>
          <a:p>
            <a:pPr algn="r" rtl="1"/>
            <a:r>
              <a:rPr lang="fa-IR" dirty="0"/>
              <a:t>-درد عضلاني</a:t>
            </a:r>
          </a:p>
          <a:p>
            <a:pPr algn="r" rtl="1"/>
            <a:r>
              <a:rPr lang="fa-IR" dirty="0"/>
              <a:t>-سردرد              </a:t>
            </a:r>
          </a:p>
          <a:p>
            <a:pPr algn="r" rtl="1"/>
            <a:r>
              <a:rPr lang="fa-IR" dirty="0"/>
              <a:t>-احساس گرما در محل تزريق يا در طول رگ</a:t>
            </a:r>
          </a:p>
          <a:p>
            <a:endParaRPr lang="fa-IR" dirty="0"/>
          </a:p>
          <a:p>
            <a:endParaRPr lang="en-US" dirty="0"/>
          </a:p>
        </p:txBody>
      </p:sp>
    </p:spTree>
    <p:extLst>
      <p:ext uri="{BB962C8B-B14F-4D97-AF65-F5344CB8AC3E}">
        <p14:creationId xmlns:p14="http://schemas.microsoft.com/office/powerpoint/2010/main" val="15953065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r>
              <a:rPr lang="fa-IR" dirty="0" smtClean="0"/>
              <a:t> </a:t>
            </a:r>
            <a:r>
              <a:rPr lang="fa-IR" b="1" i="1" dirty="0"/>
              <a:t>علايم سيستم </a:t>
            </a:r>
            <a:r>
              <a:rPr lang="fa-IR" b="1" i="1" dirty="0" smtClean="0"/>
              <a:t>عصبي</a:t>
            </a:r>
            <a:endParaRPr lang="fa-IR" dirty="0" smtClean="0"/>
          </a:p>
          <a:p>
            <a:pPr marL="0" indent="0" algn="r" rtl="1">
              <a:buNone/>
            </a:pPr>
            <a:r>
              <a:rPr lang="fa-IR" dirty="0" smtClean="0"/>
              <a:t>گزگز </a:t>
            </a:r>
            <a:r>
              <a:rPr lang="fa-IR" dirty="0"/>
              <a:t>اندام </a:t>
            </a:r>
            <a:r>
              <a:rPr lang="fa-IR" dirty="0" smtClean="0"/>
              <a:t>ها</a:t>
            </a:r>
          </a:p>
          <a:p>
            <a:pPr marL="0" indent="0" algn="r" rtl="1">
              <a:buNone/>
            </a:pPr>
            <a:endParaRPr lang="fa-IR" dirty="0"/>
          </a:p>
          <a:p>
            <a:pPr algn="r" rtl="1"/>
            <a:r>
              <a:rPr lang="fa-IR" b="1" i="1" dirty="0" smtClean="0"/>
              <a:t>علايم </a:t>
            </a:r>
            <a:r>
              <a:rPr lang="fa-IR" b="1" i="1" dirty="0"/>
              <a:t>سيستم تنفسي </a:t>
            </a:r>
          </a:p>
          <a:p>
            <a:pPr algn="r" rtl="1"/>
            <a:r>
              <a:rPr lang="fa-IR" dirty="0"/>
              <a:t>   -تاكي پنه</a:t>
            </a:r>
          </a:p>
          <a:p>
            <a:pPr algn="r" rtl="1"/>
            <a:r>
              <a:rPr lang="fa-IR" dirty="0"/>
              <a:t>   -آپنه  </a:t>
            </a:r>
          </a:p>
          <a:p>
            <a:pPr algn="r" rtl="1"/>
            <a:r>
              <a:rPr lang="fa-IR" dirty="0"/>
              <a:t>   -تنگي نفس</a:t>
            </a:r>
          </a:p>
          <a:p>
            <a:pPr algn="r" rtl="1"/>
            <a:r>
              <a:rPr lang="fa-IR" dirty="0"/>
              <a:t>   -سرفه                  </a:t>
            </a:r>
          </a:p>
          <a:p>
            <a:pPr algn="r" rtl="1"/>
            <a:r>
              <a:rPr lang="fa-IR" dirty="0"/>
              <a:t>   -ويز</a:t>
            </a:r>
          </a:p>
          <a:p>
            <a:endParaRPr lang="en-US" dirty="0"/>
          </a:p>
        </p:txBody>
      </p:sp>
    </p:spTree>
    <p:extLst>
      <p:ext uri="{BB962C8B-B14F-4D97-AF65-F5344CB8AC3E}">
        <p14:creationId xmlns:p14="http://schemas.microsoft.com/office/powerpoint/2010/main" val="28476142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r>
              <a:rPr lang="fa-IR" b="1" i="1" dirty="0"/>
              <a:t>علايم  قلبي – عروقي </a:t>
            </a:r>
            <a:r>
              <a:rPr lang="fa-IR" dirty="0"/>
              <a:t>:</a:t>
            </a:r>
          </a:p>
          <a:p>
            <a:pPr algn="r" rtl="1"/>
            <a:r>
              <a:rPr lang="fa-IR" dirty="0"/>
              <a:t>  -تغييرات ضربان   قلب(تاكيكاردي،براديكاري) </a:t>
            </a:r>
          </a:p>
          <a:p>
            <a:pPr algn="r" rtl="1"/>
            <a:r>
              <a:rPr lang="fa-IR" dirty="0"/>
              <a:t> -افت فشار خون يا افزايش فشارخون</a:t>
            </a:r>
          </a:p>
          <a:p>
            <a:pPr algn="r" rtl="1"/>
            <a:r>
              <a:rPr lang="fa-IR" dirty="0"/>
              <a:t> -</a:t>
            </a:r>
            <a:r>
              <a:rPr lang="fa-IR" dirty="0" smtClean="0"/>
              <a:t>خونريزي</a:t>
            </a:r>
          </a:p>
          <a:p>
            <a:pPr algn="r" rtl="1"/>
            <a:endParaRPr lang="fa-IR" dirty="0"/>
          </a:p>
          <a:p>
            <a:pPr algn="r" rtl="1"/>
            <a:r>
              <a:rPr lang="fa-IR" dirty="0"/>
              <a:t> </a:t>
            </a:r>
            <a:r>
              <a:rPr lang="fa-IR" dirty="0" smtClean="0"/>
              <a:t> </a:t>
            </a:r>
            <a:r>
              <a:rPr lang="fa-IR" b="1" i="1" dirty="0"/>
              <a:t>علائم جلدي:</a:t>
            </a:r>
          </a:p>
          <a:p>
            <a:pPr algn="r" rtl="1"/>
            <a:r>
              <a:rPr lang="fa-IR" dirty="0"/>
              <a:t>   -راش</a:t>
            </a:r>
          </a:p>
          <a:p>
            <a:pPr algn="r" rtl="1"/>
            <a:r>
              <a:rPr lang="fa-IR" dirty="0"/>
              <a:t>   -كهير</a:t>
            </a:r>
          </a:p>
          <a:p>
            <a:pPr algn="r" rtl="1"/>
            <a:r>
              <a:rPr lang="fa-IR" dirty="0"/>
              <a:t>   -خارش</a:t>
            </a:r>
          </a:p>
          <a:p>
            <a:endParaRPr lang="en-US" dirty="0"/>
          </a:p>
        </p:txBody>
      </p:sp>
    </p:spTree>
    <p:extLst>
      <p:ext uri="{BB962C8B-B14F-4D97-AF65-F5344CB8AC3E}">
        <p14:creationId xmlns:p14="http://schemas.microsoft.com/office/powerpoint/2010/main" val="28021130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r>
              <a:rPr lang="fa-IR" b="1" i="1" dirty="0"/>
              <a:t>علايم گوارشي</a:t>
            </a:r>
            <a:r>
              <a:rPr lang="fa-IR" dirty="0"/>
              <a:t>:</a:t>
            </a:r>
          </a:p>
          <a:p>
            <a:pPr algn="r" rtl="1"/>
            <a:r>
              <a:rPr lang="fa-IR" dirty="0"/>
              <a:t>-تهوع</a:t>
            </a:r>
          </a:p>
          <a:p>
            <a:pPr algn="r" rtl="1"/>
            <a:r>
              <a:rPr lang="fa-IR" dirty="0"/>
              <a:t>-استفراغ</a:t>
            </a:r>
          </a:p>
          <a:p>
            <a:pPr algn="r" rtl="1"/>
            <a:r>
              <a:rPr lang="fa-IR" dirty="0"/>
              <a:t>-كرامپ شكمي </a:t>
            </a:r>
          </a:p>
          <a:p>
            <a:pPr algn="r" rtl="1"/>
            <a:r>
              <a:rPr lang="fa-IR" dirty="0"/>
              <a:t>-اسهال </a:t>
            </a:r>
            <a:r>
              <a:rPr lang="fa-IR" dirty="0" smtClean="0"/>
              <a:t>خوني</a:t>
            </a:r>
          </a:p>
          <a:p>
            <a:pPr marL="0" indent="0" algn="r" rtl="1">
              <a:buNone/>
            </a:pPr>
            <a:endParaRPr lang="fa-IR" dirty="0"/>
          </a:p>
          <a:p>
            <a:pPr algn="r" rtl="1"/>
            <a:r>
              <a:rPr lang="fa-IR" b="1" i="1" dirty="0" smtClean="0"/>
              <a:t>علائم </a:t>
            </a:r>
            <a:r>
              <a:rPr lang="fa-IR" b="1" i="1" dirty="0"/>
              <a:t>كليوي</a:t>
            </a:r>
            <a:r>
              <a:rPr lang="fa-IR" dirty="0"/>
              <a:t>:</a:t>
            </a:r>
          </a:p>
          <a:p>
            <a:pPr algn="r" rtl="1"/>
            <a:r>
              <a:rPr lang="fa-IR" dirty="0"/>
              <a:t>  -تغييرات در حجم  ادرار(اليگوري،آنوري)</a:t>
            </a:r>
          </a:p>
          <a:p>
            <a:pPr algn="r" rtl="1"/>
            <a:r>
              <a:rPr lang="fa-IR" dirty="0"/>
              <a:t>  - تغيير دررنگ ادر</a:t>
            </a:r>
            <a:endParaRPr lang="en-US" dirty="0"/>
          </a:p>
        </p:txBody>
      </p:sp>
    </p:spTree>
    <p:extLst>
      <p:ext uri="{BB962C8B-B14F-4D97-AF65-F5344CB8AC3E}">
        <p14:creationId xmlns:p14="http://schemas.microsoft.com/office/powerpoint/2010/main" val="14964960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t>علايم در بيمار غير هوشيار</a:t>
            </a:r>
            <a:endParaRPr lang="en-US" dirty="0"/>
          </a:p>
        </p:txBody>
      </p:sp>
      <p:sp>
        <p:nvSpPr>
          <p:cNvPr id="3" name="Content Placeholder 2"/>
          <p:cNvSpPr>
            <a:spLocks noGrp="1"/>
          </p:cNvSpPr>
          <p:nvPr>
            <p:ph idx="1"/>
          </p:nvPr>
        </p:nvSpPr>
        <p:spPr/>
        <p:txBody>
          <a:bodyPr/>
          <a:lstStyle/>
          <a:p>
            <a:pPr algn="r" rtl="1"/>
            <a:r>
              <a:rPr lang="fa-IR" dirty="0"/>
              <a:t>نبض ضعيف</a:t>
            </a:r>
          </a:p>
          <a:p>
            <a:pPr algn="r" rtl="1"/>
            <a:r>
              <a:rPr lang="fa-IR" dirty="0"/>
              <a:t>-تب</a:t>
            </a:r>
          </a:p>
          <a:p>
            <a:pPr algn="r" rtl="1"/>
            <a:r>
              <a:rPr lang="fa-IR" dirty="0"/>
              <a:t>- افت فشار خون يا افزايش فشارخون</a:t>
            </a:r>
          </a:p>
          <a:p>
            <a:pPr algn="r" rtl="1"/>
            <a:r>
              <a:rPr lang="fa-IR" dirty="0"/>
              <a:t>-تغيير در رنگ ادرار</a:t>
            </a:r>
          </a:p>
          <a:p>
            <a:pPr algn="r" rtl="1"/>
            <a:r>
              <a:rPr lang="fa-IR" dirty="0"/>
              <a:t>-افزايش خونريزي در محل جراحي </a:t>
            </a:r>
          </a:p>
          <a:p>
            <a:pPr algn="r" rtl="1"/>
            <a:r>
              <a:rPr lang="fa-IR" dirty="0"/>
              <a:t>- تاكي كاردي  - براديكاردي </a:t>
            </a:r>
          </a:p>
          <a:p>
            <a:pPr algn="r" rtl="1"/>
            <a:r>
              <a:rPr lang="fa-IR" dirty="0"/>
              <a:t>- اليگوري - آنوري</a:t>
            </a:r>
          </a:p>
          <a:p>
            <a:endParaRPr lang="en-US" dirty="0"/>
          </a:p>
        </p:txBody>
      </p:sp>
    </p:spTree>
    <p:extLst>
      <p:ext uri="{BB962C8B-B14F-4D97-AF65-F5344CB8AC3E}">
        <p14:creationId xmlns:p14="http://schemas.microsoft.com/office/powerpoint/2010/main" val="18066977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فراموش نکن</a:t>
            </a:r>
            <a:endParaRPr lang="en-US" dirty="0"/>
          </a:p>
        </p:txBody>
      </p:sp>
      <p:sp>
        <p:nvSpPr>
          <p:cNvPr id="3" name="Content Placeholder 2"/>
          <p:cNvSpPr>
            <a:spLocks noGrp="1"/>
          </p:cNvSpPr>
          <p:nvPr>
            <p:ph idx="1"/>
          </p:nvPr>
        </p:nvSpPr>
        <p:spPr/>
        <p:txBody>
          <a:bodyPr/>
          <a:lstStyle/>
          <a:p>
            <a:pPr algn="r" rtl="1"/>
            <a:r>
              <a:rPr lang="fa-IR" dirty="0"/>
              <a:t>واكنش هاي حاد تزريق خون در ابتداي امر ممكن است تظاهرات يكسان داشته باشند</a:t>
            </a:r>
            <a:r>
              <a:rPr lang="fa-IR" sz="2800" dirty="0"/>
              <a:t> بنابراين هر نشانه اي بايد جدي گرفته شود و تزريق خون متوقف تا </a:t>
            </a:r>
            <a:r>
              <a:rPr lang="fa-IR" sz="2800" dirty="0" smtClean="0"/>
              <a:t>علت </a:t>
            </a:r>
            <a:r>
              <a:rPr lang="fa-IR" sz="2800" dirty="0"/>
              <a:t>مشخص </a:t>
            </a:r>
            <a:r>
              <a:rPr lang="fa-IR" sz="2800" dirty="0" smtClean="0"/>
              <a:t>گردد.</a:t>
            </a:r>
            <a:endParaRPr lang="en-US" sz="2800" dirty="0"/>
          </a:p>
        </p:txBody>
      </p:sp>
    </p:spTree>
    <p:extLst>
      <p:ext uri="{BB962C8B-B14F-4D97-AF65-F5344CB8AC3E}">
        <p14:creationId xmlns:p14="http://schemas.microsoft.com/office/powerpoint/2010/main" val="19023083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تب</a:t>
            </a:r>
            <a:endParaRPr lang="en-US" dirty="0"/>
          </a:p>
        </p:txBody>
      </p:sp>
      <p:sp>
        <p:nvSpPr>
          <p:cNvPr id="3" name="Content Placeholder 2"/>
          <p:cNvSpPr>
            <a:spLocks noGrp="1"/>
          </p:cNvSpPr>
          <p:nvPr>
            <p:ph idx="1"/>
          </p:nvPr>
        </p:nvSpPr>
        <p:spPr/>
        <p:txBody>
          <a:bodyPr/>
          <a:lstStyle/>
          <a:p>
            <a:pPr algn="r" rtl="1"/>
            <a:r>
              <a:rPr lang="en-US" dirty="0"/>
              <a:t> Bacterial contamination </a:t>
            </a:r>
          </a:p>
          <a:p>
            <a:pPr algn="r" rtl="1"/>
            <a:r>
              <a:rPr lang="en-US" dirty="0"/>
              <a:t>AHTR</a:t>
            </a:r>
          </a:p>
          <a:p>
            <a:pPr algn="r" rtl="1"/>
            <a:r>
              <a:rPr lang="en-US" dirty="0"/>
              <a:t>FNHTR</a:t>
            </a:r>
          </a:p>
          <a:p>
            <a:pPr algn="r" rtl="1"/>
            <a:r>
              <a:rPr lang="en-US" dirty="0"/>
              <a:t> TRALI</a:t>
            </a:r>
          </a:p>
          <a:p>
            <a:pPr algn="r" rtl="1"/>
            <a:r>
              <a:rPr lang="en-US" dirty="0"/>
              <a:t> Other Causes</a:t>
            </a:r>
          </a:p>
          <a:p>
            <a:pPr algn="r" rtl="1"/>
            <a:r>
              <a:rPr lang="fa-IR" dirty="0"/>
              <a:t>اقدامات مورد نياز:</a:t>
            </a:r>
          </a:p>
          <a:p>
            <a:pPr algn="r" rtl="1"/>
            <a:r>
              <a:rPr lang="fa-IR" dirty="0"/>
              <a:t>گرفتن نمونه خون ونمونه ادرار مجدد از بيمار و ارسال به بانك خون </a:t>
            </a:r>
          </a:p>
          <a:p>
            <a:pPr algn="r" rtl="1"/>
            <a:r>
              <a:rPr lang="fa-IR" dirty="0"/>
              <a:t>ارسال كيسه خون وست تزريق به بانك خون </a:t>
            </a:r>
          </a:p>
          <a:p>
            <a:pPr algn="r" rtl="1"/>
            <a:r>
              <a:rPr lang="fa-IR" dirty="0"/>
              <a:t> انجام ساير آزمايشات با توجه به تشخيص افتراقيهاي مورد نظر</a:t>
            </a:r>
          </a:p>
          <a:p>
            <a:pPr algn="r" rtl="1"/>
            <a:endParaRPr lang="en-US" dirty="0"/>
          </a:p>
        </p:txBody>
      </p:sp>
    </p:spTree>
    <p:extLst>
      <p:ext uri="{BB962C8B-B14F-4D97-AF65-F5344CB8AC3E}">
        <p14:creationId xmlns:p14="http://schemas.microsoft.com/office/powerpoint/2010/main" val="34286841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کهیر</a:t>
            </a:r>
            <a:endParaRPr lang="en-US" dirty="0"/>
          </a:p>
        </p:txBody>
      </p:sp>
      <p:sp>
        <p:nvSpPr>
          <p:cNvPr id="3" name="Content Placeholder 2"/>
          <p:cNvSpPr>
            <a:spLocks noGrp="1"/>
          </p:cNvSpPr>
          <p:nvPr>
            <p:ph idx="1"/>
          </p:nvPr>
        </p:nvSpPr>
        <p:spPr/>
        <p:txBody>
          <a:bodyPr/>
          <a:lstStyle/>
          <a:p>
            <a:pPr algn="r" rtl="1"/>
            <a:r>
              <a:rPr lang="fa-IR" dirty="0"/>
              <a:t>آ</a:t>
            </a:r>
            <a:r>
              <a:rPr lang="fa-IR" dirty="0" smtClean="0"/>
              <a:t>یا نشانه </a:t>
            </a:r>
            <a:r>
              <a:rPr lang="fa-IR" dirty="0"/>
              <a:t>هاي جدي زير مطرحند </a:t>
            </a:r>
            <a:r>
              <a:rPr lang="fa-IR" dirty="0" smtClean="0"/>
              <a:t>؟</a:t>
            </a:r>
          </a:p>
          <a:p>
            <a:pPr marL="0" indent="0" algn="r" rtl="1">
              <a:buNone/>
            </a:pPr>
            <a:endParaRPr lang="fa-IR" dirty="0"/>
          </a:p>
          <a:p>
            <a:pPr algn="r" rtl="1"/>
            <a:r>
              <a:rPr lang="fa-IR" dirty="0"/>
              <a:t>1- افت فشار خون- فلاشينگ – اضطراب</a:t>
            </a:r>
          </a:p>
          <a:p>
            <a:pPr algn="r" rtl="1"/>
            <a:r>
              <a:rPr lang="fa-IR" dirty="0"/>
              <a:t>2- تنگي نفس – سرفه</a:t>
            </a:r>
          </a:p>
          <a:p>
            <a:pPr algn="r" rtl="1"/>
            <a:r>
              <a:rPr lang="fa-IR" dirty="0"/>
              <a:t>3- تاكي كاردي</a:t>
            </a:r>
          </a:p>
          <a:p>
            <a:pPr algn="r" rtl="1"/>
            <a:r>
              <a:rPr lang="fa-IR" dirty="0"/>
              <a:t>4- كهير ژنراليزه بيش از دو سوم بدن</a:t>
            </a:r>
          </a:p>
          <a:p>
            <a:pPr algn="r" rtl="1"/>
            <a:r>
              <a:rPr lang="fa-IR" dirty="0"/>
              <a:t>5- تهوع – استفراغ</a:t>
            </a:r>
          </a:p>
          <a:p>
            <a:pPr algn="r" rtl="1"/>
            <a:r>
              <a:rPr lang="fa-IR" dirty="0"/>
              <a:t>6- راش منتشر</a:t>
            </a:r>
          </a:p>
          <a:p>
            <a:pPr algn="r" rtl="1"/>
            <a:endParaRPr lang="en-US" dirty="0"/>
          </a:p>
        </p:txBody>
      </p:sp>
    </p:spTree>
    <p:extLst>
      <p:ext uri="{BB962C8B-B14F-4D97-AF65-F5344CB8AC3E}">
        <p14:creationId xmlns:p14="http://schemas.microsoft.com/office/powerpoint/2010/main" val="4946115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t>اگر جواب مثبت است </a:t>
            </a:r>
            <a:endParaRPr lang="en-US" dirty="0"/>
          </a:p>
        </p:txBody>
      </p:sp>
      <p:sp>
        <p:nvSpPr>
          <p:cNvPr id="3" name="Content Placeholder 2"/>
          <p:cNvSpPr>
            <a:spLocks noGrp="1"/>
          </p:cNvSpPr>
          <p:nvPr>
            <p:ph idx="1"/>
          </p:nvPr>
        </p:nvSpPr>
        <p:spPr/>
        <p:txBody>
          <a:bodyPr/>
          <a:lstStyle/>
          <a:p>
            <a:pPr algn="r" rtl="1"/>
            <a:r>
              <a:rPr lang="fa-IR" dirty="0"/>
              <a:t>تزريق خون را آغاز نكنيد.</a:t>
            </a:r>
          </a:p>
          <a:p>
            <a:pPr algn="r" rtl="1"/>
            <a:r>
              <a:rPr lang="fa-IR" dirty="0"/>
              <a:t>سريعا به پزشك اطلاع دهيد.</a:t>
            </a:r>
          </a:p>
          <a:p>
            <a:pPr algn="r" rtl="1"/>
            <a:r>
              <a:rPr lang="fa-IR" dirty="0"/>
              <a:t>سريعا به بانك خون اطلاع دهيد</a:t>
            </a:r>
            <a:r>
              <a:rPr lang="fa-IR" dirty="0" smtClean="0"/>
              <a:t>.</a:t>
            </a:r>
          </a:p>
          <a:p>
            <a:pPr marL="0" indent="0" algn="r" rtl="1">
              <a:buNone/>
            </a:pPr>
            <a:endParaRPr lang="fa-IR" dirty="0"/>
          </a:p>
          <a:p>
            <a:pPr algn="r" rtl="1"/>
            <a:r>
              <a:rPr lang="fa-IR" dirty="0"/>
              <a:t> علل : </a:t>
            </a:r>
          </a:p>
          <a:p>
            <a:pPr algn="r" rtl="1"/>
            <a:r>
              <a:rPr lang="fa-IR" dirty="0"/>
              <a:t> آنافيلاكسي  </a:t>
            </a:r>
            <a:r>
              <a:rPr lang="en-US" dirty="0"/>
              <a:t>Anaphylaxis</a:t>
            </a:r>
          </a:p>
          <a:p>
            <a:pPr algn="r" rtl="1"/>
            <a:r>
              <a:rPr lang="fa-IR" dirty="0"/>
              <a:t>ترالي  </a:t>
            </a:r>
            <a:r>
              <a:rPr lang="en-US" dirty="0"/>
              <a:t>TRALI</a:t>
            </a:r>
          </a:p>
          <a:p>
            <a:endParaRPr lang="en-US" dirty="0"/>
          </a:p>
        </p:txBody>
      </p:sp>
    </p:spTree>
    <p:extLst>
      <p:ext uri="{BB962C8B-B14F-4D97-AF65-F5344CB8AC3E}">
        <p14:creationId xmlns:p14="http://schemas.microsoft.com/office/powerpoint/2010/main" val="26263577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t>اگر جواب منفي است </a:t>
            </a:r>
            <a:endParaRPr lang="en-US" dirty="0"/>
          </a:p>
        </p:txBody>
      </p:sp>
      <p:sp>
        <p:nvSpPr>
          <p:cNvPr id="3" name="Content Placeholder 2"/>
          <p:cNvSpPr>
            <a:spLocks noGrp="1"/>
          </p:cNvSpPr>
          <p:nvPr>
            <p:ph idx="1"/>
          </p:nvPr>
        </p:nvSpPr>
        <p:spPr/>
        <p:txBody>
          <a:bodyPr/>
          <a:lstStyle/>
          <a:p>
            <a:pPr algn="r" rtl="1"/>
            <a:r>
              <a:rPr lang="fa-IR" dirty="0"/>
              <a:t>تشخيص </a:t>
            </a:r>
            <a:r>
              <a:rPr lang="fa-IR" dirty="0">
                <a:solidFill>
                  <a:srgbClr val="FFC000"/>
                </a:solidFill>
              </a:rPr>
              <a:t>واكنش آلرژيك خفيف </a:t>
            </a:r>
            <a:r>
              <a:rPr lang="fa-IR" dirty="0"/>
              <a:t>است</a:t>
            </a:r>
            <a:r>
              <a:rPr lang="fa-IR" dirty="0" smtClean="0"/>
              <a:t>.</a:t>
            </a:r>
          </a:p>
          <a:p>
            <a:pPr algn="r" rtl="1"/>
            <a:endParaRPr lang="fa-IR" dirty="0"/>
          </a:p>
          <a:p>
            <a:pPr algn="r" rtl="1"/>
            <a:r>
              <a:rPr lang="fa-IR" dirty="0"/>
              <a:t>اقدامات مورد نياز :</a:t>
            </a:r>
          </a:p>
          <a:p>
            <a:pPr algn="r" rtl="1"/>
            <a:r>
              <a:rPr lang="fa-IR" dirty="0"/>
              <a:t>-تجويز آنتي هيستامين مانند ديفن هيدرامين </a:t>
            </a:r>
          </a:p>
          <a:p>
            <a:pPr algn="r" rtl="1"/>
            <a:r>
              <a:rPr lang="fa-IR" dirty="0"/>
              <a:t>ادامه تزريق خون با نظارت دقيق وشد يد پرستاروپزشك معالج در صورتي كه  کهیرپوستي كمتر از 3/2 سطح بدن  باشد و بیمارعلامت ديگری نداشته  باشدو کهیر بيماربه درمان جواب داده وفروكش كرده باشد.</a:t>
            </a:r>
          </a:p>
          <a:p>
            <a:pPr algn="r" rtl="1"/>
            <a:r>
              <a:rPr lang="fa-IR" sz="2000" b="1" dirty="0"/>
              <a:t>توجه</a:t>
            </a:r>
            <a:r>
              <a:rPr lang="fa-IR" dirty="0"/>
              <a:t>: در صورتي كه كهير تمام سطح بدن را فراگرفت و يا با ساير علائم سيستميك همراه شد بايستي بلافاصله تزريق خون مجددا قطع و اقدامات حمايتي – درماني آغاز گردد. </a:t>
            </a:r>
          </a:p>
          <a:p>
            <a:endParaRPr lang="fa-IR" dirty="0"/>
          </a:p>
          <a:p>
            <a:endParaRPr lang="en-US" dirty="0"/>
          </a:p>
        </p:txBody>
      </p:sp>
    </p:spTree>
    <p:extLst>
      <p:ext uri="{BB962C8B-B14F-4D97-AF65-F5344CB8AC3E}">
        <p14:creationId xmlns:p14="http://schemas.microsoft.com/office/powerpoint/2010/main" val="2465298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r>
              <a:rPr lang="fa-IR" dirty="0"/>
              <a:t>مراقبت از خون (هموویژلانس) یک سیستم نظارت کشوری بر سلامت خون و فرآورده های آن در تمام مراحل (زنجيره انتقال خون) یعنی از زمان خونگيري از اهداكنندگان تا پيگيري دريافت كنندگان خون و فرآورده ها، گردآوري و تجزيه و تحليل داده هاي مربوط به اثرات ناخواسته انتقال خون و اعلام خطر به منظور تصحيح و  و اقدامات لازم براي جلوگيري از وقوع مجدد آنها است </a:t>
            </a:r>
            <a:r>
              <a:rPr lang="fa-IR" dirty="0" smtClean="0"/>
              <a:t>.</a:t>
            </a:r>
          </a:p>
          <a:p>
            <a:pPr algn="r" rtl="1"/>
            <a:r>
              <a:rPr lang="fa-IR" dirty="0" smtClean="0"/>
              <a:t>همچنين </a:t>
            </a:r>
            <a:r>
              <a:rPr lang="fa-IR" dirty="0"/>
              <a:t>ضرورت قابل رديابي بودن خون و فرآورده ها از اهداكننده تا دريافت كننده، در بيمارستانهاي دولتي، خصوصي و مراكز انتقال خون توصيه شده است .</a:t>
            </a:r>
          </a:p>
          <a:p>
            <a:pPr marL="0" indent="0" algn="r" rtl="1">
              <a:buNone/>
            </a:pPr>
            <a:endParaRPr lang="en-US" dirty="0"/>
          </a:p>
        </p:txBody>
      </p:sp>
    </p:spTree>
    <p:extLst>
      <p:ext uri="{BB962C8B-B14F-4D97-AF65-F5344CB8AC3E}">
        <p14:creationId xmlns:p14="http://schemas.microsoft.com/office/powerpoint/2010/main" val="23205877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افت فشار خون</a:t>
            </a:r>
            <a:endParaRPr lang="en-US" dirty="0"/>
          </a:p>
        </p:txBody>
      </p:sp>
      <p:sp>
        <p:nvSpPr>
          <p:cNvPr id="3" name="Content Placeholder 2"/>
          <p:cNvSpPr>
            <a:spLocks noGrp="1"/>
          </p:cNvSpPr>
          <p:nvPr>
            <p:ph idx="1"/>
          </p:nvPr>
        </p:nvSpPr>
        <p:spPr/>
        <p:txBody>
          <a:bodyPr/>
          <a:lstStyle/>
          <a:p>
            <a:pPr algn="r" rtl="1"/>
            <a:r>
              <a:rPr lang="fa-IR" dirty="0"/>
              <a:t>30-10ميلي متر جيوه  را در فشار سيستول يا دياستول خون شرياني به نسبت مقدار پايه قبل از تزريق در نظر مي گيرند.</a:t>
            </a:r>
          </a:p>
          <a:p>
            <a:pPr algn="r" rtl="1"/>
            <a:r>
              <a:rPr lang="fa-IR" dirty="0"/>
              <a:t>كاهش فشار خون در خلال تزريق آغاز شده وبا  قطع تزريق خون بلا فاصله بر طرف مي گردد.</a:t>
            </a:r>
          </a:p>
          <a:p>
            <a:pPr algn="r" rtl="1"/>
            <a:r>
              <a:rPr lang="fa-IR" dirty="0"/>
              <a:t>*چنانچه افت فشار خون تا30دقیقه بعداز قطع تزریق خون برطرف نگردد قطعا تشخيص ديگري مطرح مي باشد</a:t>
            </a:r>
            <a:endParaRPr lang="en-US" dirty="0"/>
          </a:p>
        </p:txBody>
      </p:sp>
    </p:spTree>
    <p:extLst>
      <p:ext uri="{BB962C8B-B14F-4D97-AF65-F5344CB8AC3E}">
        <p14:creationId xmlns:p14="http://schemas.microsoft.com/office/powerpoint/2010/main" val="23228903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r>
              <a:rPr lang="fa-IR" dirty="0"/>
              <a:t> علل : </a:t>
            </a:r>
          </a:p>
          <a:p>
            <a:pPr algn="r" rtl="1"/>
            <a:endParaRPr lang="fa-IR" dirty="0"/>
          </a:p>
          <a:p>
            <a:pPr algn="l"/>
            <a:r>
              <a:rPr lang="fa-IR" dirty="0"/>
              <a:t> </a:t>
            </a:r>
            <a:r>
              <a:rPr lang="en-US" sz="2400" dirty="0"/>
              <a:t>Bradykinin </a:t>
            </a:r>
            <a:r>
              <a:rPr lang="en-US" sz="2400" dirty="0" smtClean="0"/>
              <a:t>mediated Hypotension </a:t>
            </a:r>
            <a:r>
              <a:rPr lang="en-US" sz="2400" dirty="0"/>
              <a:t>- </a:t>
            </a:r>
          </a:p>
          <a:p>
            <a:pPr algn="l"/>
            <a:r>
              <a:rPr lang="en-US" sz="2400" dirty="0"/>
              <a:t>-Sepsis</a:t>
            </a:r>
          </a:p>
          <a:p>
            <a:pPr algn="l"/>
            <a:r>
              <a:rPr lang="en-US" sz="2400" dirty="0"/>
              <a:t> -AHTR</a:t>
            </a:r>
          </a:p>
          <a:p>
            <a:pPr algn="l"/>
            <a:r>
              <a:rPr lang="en-US" sz="2400" dirty="0"/>
              <a:t>-</a:t>
            </a:r>
            <a:r>
              <a:rPr lang="en-US" sz="2400" dirty="0" smtClean="0"/>
              <a:t>TRALI</a:t>
            </a:r>
            <a:endParaRPr lang="en-US" sz="2400" dirty="0"/>
          </a:p>
          <a:p>
            <a:pPr algn="l"/>
            <a:r>
              <a:rPr lang="en-US" sz="2400" dirty="0"/>
              <a:t>-Other Cause</a:t>
            </a:r>
          </a:p>
        </p:txBody>
      </p:sp>
    </p:spTree>
    <p:extLst>
      <p:ext uri="{BB962C8B-B14F-4D97-AF65-F5344CB8AC3E}">
        <p14:creationId xmlns:p14="http://schemas.microsoft.com/office/powerpoint/2010/main" val="39764685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t>اقدامات فوري </a:t>
            </a:r>
            <a:endParaRPr lang="en-US" dirty="0"/>
          </a:p>
        </p:txBody>
      </p:sp>
      <p:sp>
        <p:nvSpPr>
          <p:cNvPr id="3" name="Content Placeholder 2"/>
          <p:cNvSpPr>
            <a:spLocks noGrp="1"/>
          </p:cNvSpPr>
          <p:nvPr>
            <p:ph idx="1"/>
          </p:nvPr>
        </p:nvSpPr>
        <p:spPr/>
        <p:txBody>
          <a:bodyPr/>
          <a:lstStyle/>
          <a:p>
            <a:pPr algn="r" rtl="1"/>
            <a:r>
              <a:rPr lang="fa-IR" dirty="0"/>
              <a:t>قطع تزريق خون وباز نگاه داشتن مسير وريدي با نرمال سالين</a:t>
            </a:r>
          </a:p>
          <a:p>
            <a:pPr algn="r" rtl="1"/>
            <a:r>
              <a:rPr lang="fa-IR" dirty="0"/>
              <a:t>چك  مجدد علايم حياتي </a:t>
            </a:r>
          </a:p>
          <a:p>
            <a:pPr algn="r" rtl="1"/>
            <a:r>
              <a:rPr lang="fa-IR" dirty="0"/>
              <a:t>تاييد هويت بيماربا توجه به مستندات موجود( كيسه خون – فرم درخواست خون و...) به جهت كسب اطمينان از  </a:t>
            </a:r>
            <a:r>
              <a:rPr lang="fa-IR" dirty="0" smtClean="0"/>
              <a:t>تزريق </a:t>
            </a:r>
            <a:r>
              <a:rPr lang="fa-IR" dirty="0"/>
              <a:t>فرآورده مورد نظر    به بيمار مورد نظر</a:t>
            </a:r>
          </a:p>
          <a:p>
            <a:pPr algn="r" rtl="1"/>
            <a:r>
              <a:rPr lang="fa-IR" dirty="0"/>
              <a:t>اطلاع به پزشك معالج</a:t>
            </a:r>
          </a:p>
          <a:p>
            <a:pPr algn="r" rtl="1"/>
            <a:r>
              <a:rPr lang="fa-IR" dirty="0"/>
              <a:t>اطلاع  به بانك خون </a:t>
            </a:r>
          </a:p>
          <a:p>
            <a:pPr algn="r" rtl="1"/>
            <a:r>
              <a:rPr lang="fa-IR" dirty="0"/>
              <a:t>ارسال كيسه و ست تزريق خون-نمونه خون و ادرارجديد ازبيماربعد ازوقوع عارضه به بانک خون</a:t>
            </a:r>
          </a:p>
          <a:p>
            <a:endParaRPr lang="en-US" dirty="0"/>
          </a:p>
        </p:txBody>
      </p:sp>
    </p:spTree>
    <p:extLst>
      <p:ext uri="{BB962C8B-B14F-4D97-AF65-F5344CB8AC3E}">
        <p14:creationId xmlns:p14="http://schemas.microsoft.com/office/powerpoint/2010/main" val="6992224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t>اقدامات آزمايشگاهي مورد نياز </a:t>
            </a:r>
            <a:endParaRPr lang="en-US" dirty="0"/>
          </a:p>
        </p:txBody>
      </p:sp>
      <p:sp>
        <p:nvSpPr>
          <p:cNvPr id="3" name="Content Placeholder 2"/>
          <p:cNvSpPr>
            <a:spLocks noGrp="1"/>
          </p:cNvSpPr>
          <p:nvPr>
            <p:ph idx="1"/>
          </p:nvPr>
        </p:nvSpPr>
        <p:spPr/>
        <p:txBody>
          <a:bodyPr/>
          <a:lstStyle/>
          <a:p>
            <a:pPr algn="r" rtl="1"/>
            <a:r>
              <a:rPr lang="fa-IR" dirty="0" smtClean="0"/>
              <a:t>1- بررسي </a:t>
            </a:r>
            <a:r>
              <a:rPr lang="fa-IR" dirty="0"/>
              <a:t>مجدد وقوع يا عدم وقوع اشتباهات </a:t>
            </a:r>
            <a:r>
              <a:rPr lang="fa-IR" dirty="0" smtClean="0"/>
              <a:t>دفتري</a:t>
            </a:r>
            <a:endParaRPr lang="en-US" dirty="0" smtClean="0"/>
          </a:p>
          <a:p>
            <a:pPr algn="r" rtl="1"/>
            <a:endParaRPr lang="fa-IR" dirty="0"/>
          </a:p>
          <a:p>
            <a:pPr algn="r" rtl="1"/>
            <a:r>
              <a:rPr lang="fa-IR" dirty="0"/>
              <a:t>2-  ارسا ل نمونه خون جديد ازبيمار جهت  :</a:t>
            </a:r>
          </a:p>
          <a:p>
            <a:pPr algn="r" rtl="1"/>
            <a:r>
              <a:rPr lang="fa-IR" dirty="0"/>
              <a:t>الف - بررسي چشمي وجود هموليزدر سوپرناتانت  نمونه قبل و بعدازتزريق و</a:t>
            </a:r>
          </a:p>
          <a:p>
            <a:pPr algn="r" rtl="1"/>
            <a:r>
              <a:rPr lang="fa-IR" dirty="0"/>
              <a:t>ب- تکرارآزمايشات</a:t>
            </a:r>
            <a:r>
              <a:rPr lang="en-US" dirty="0"/>
              <a:t>DAT(</a:t>
            </a:r>
            <a:r>
              <a:rPr lang="fa-IR" dirty="0"/>
              <a:t>درصورت حصول نتيجه مثبت انجام</a:t>
            </a:r>
            <a:r>
              <a:rPr lang="en-US" dirty="0"/>
              <a:t>DAT</a:t>
            </a:r>
            <a:r>
              <a:rPr lang="fa-IR" dirty="0"/>
              <a:t>برروي نمونه قبل از تزريق)و</a:t>
            </a:r>
          </a:p>
          <a:p>
            <a:pPr algn="r" rtl="1"/>
            <a:r>
              <a:rPr lang="fa-IR" dirty="0"/>
              <a:t>ج- در صورت شك به واكنش هموليتيك تكرار آزمايشات  - </a:t>
            </a:r>
            <a:r>
              <a:rPr lang="en-US" dirty="0"/>
              <a:t>ABO-Rh </a:t>
            </a:r>
            <a:r>
              <a:rPr lang="fa-IR" dirty="0"/>
              <a:t>غربالگري آنتي بادي و كراس مچ برروي نمونه قبل و بعد از </a:t>
            </a:r>
            <a:r>
              <a:rPr lang="fa-IR" dirty="0" smtClean="0"/>
              <a:t>تزريق</a:t>
            </a:r>
          </a:p>
          <a:p>
            <a:pPr algn="r" rtl="1"/>
            <a:endParaRPr lang="fa-IR" dirty="0"/>
          </a:p>
          <a:p>
            <a:pPr algn="r" rtl="1"/>
            <a:r>
              <a:rPr lang="fa-IR" dirty="0"/>
              <a:t>3- ارسال نمونه ادرار جهت بررسی هموگلوبينوري </a:t>
            </a:r>
          </a:p>
          <a:p>
            <a:endParaRPr lang="en-US" dirty="0"/>
          </a:p>
        </p:txBody>
      </p:sp>
    </p:spTree>
    <p:extLst>
      <p:ext uri="{BB962C8B-B14F-4D97-AF65-F5344CB8AC3E}">
        <p14:creationId xmlns:p14="http://schemas.microsoft.com/office/powerpoint/2010/main" val="14943426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6763" y="1777285"/>
            <a:ext cx="7766936" cy="2917495"/>
          </a:xfrm>
        </p:spPr>
        <p:txBody>
          <a:bodyPr/>
          <a:lstStyle/>
          <a:p>
            <a:r>
              <a:rPr lang="fa-IR" sz="3600" dirty="0" smtClean="0"/>
              <a:t>مانند یک پزشک بیندیش</a:t>
            </a:r>
            <a:br>
              <a:rPr lang="fa-IR" sz="3600" dirty="0" smtClean="0"/>
            </a:br>
            <a:r>
              <a:rPr lang="fa-IR" sz="3600" dirty="0" smtClean="0"/>
              <a:t/>
            </a:r>
            <a:br>
              <a:rPr lang="fa-IR" sz="3600" dirty="0" smtClean="0"/>
            </a:br>
            <a:r>
              <a:rPr lang="fa-IR" sz="3600" dirty="0" smtClean="0"/>
              <a:t>اما</a:t>
            </a:r>
            <a:br>
              <a:rPr lang="fa-IR" sz="3600" dirty="0" smtClean="0"/>
            </a:br>
            <a:r>
              <a:rPr lang="fa-IR" sz="3600" dirty="0" smtClean="0"/>
              <a:t/>
            </a:r>
            <a:br>
              <a:rPr lang="fa-IR" sz="3600" dirty="0" smtClean="0"/>
            </a:br>
            <a:r>
              <a:rPr lang="fa-IR" sz="3600" dirty="0" smtClean="0"/>
              <a:t>مانند یک بیمار احساس کن</a:t>
            </a:r>
            <a:endParaRPr lang="en-US" sz="3600" dirty="0"/>
          </a:p>
        </p:txBody>
      </p:sp>
    </p:spTree>
    <p:extLst>
      <p:ext uri="{BB962C8B-B14F-4D97-AF65-F5344CB8AC3E}">
        <p14:creationId xmlns:p14="http://schemas.microsoft.com/office/powerpoint/2010/main" val="2403275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t>اهداف اجراي هموويژلانس</a:t>
            </a:r>
            <a:endParaRPr lang="en-US" dirty="0"/>
          </a:p>
        </p:txBody>
      </p:sp>
      <p:sp>
        <p:nvSpPr>
          <p:cNvPr id="3" name="Content Placeholder 2"/>
          <p:cNvSpPr>
            <a:spLocks noGrp="1"/>
          </p:cNvSpPr>
          <p:nvPr>
            <p:ph idx="1"/>
          </p:nvPr>
        </p:nvSpPr>
        <p:spPr/>
        <p:txBody>
          <a:bodyPr/>
          <a:lstStyle/>
          <a:p>
            <a:pPr algn="r" rtl="1"/>
            <a:r>
              <a:rPr lang="fa-IR" dirty="0"/>
              <a:t>1-گزارش عوارض ناشی از تزریق به صورت سيستماتيك و جمع آوري در يك واحد</a:t>
            </a:r>
          </a:p>
          <a:p>
            <a:pPr algn="r" rtl="1"/>
            <a:endParaRPr lang="fa-IR" dirty="0"/>
          </a:p>
          <a:p>
            <a:pPr algn="r" rtl="1"/>
            <a:r>
              <a:rPr lang="fa-IR" dirty="0"/>
              <a:t>2 -گردآوري و تجزيه و تحليل داده هاي مربوط به اثرات ناخواسته انتقال خون و اعلام خطر به منظور تصحيح و   اخذ اقدامات  اصلاحي لازم براي جلوگيري از وقوع مجدد آنها</a:t>
            </a:r>
          </a:p>
          <a:p>
            <a:pPr algn="r" rtl="1"/>
            <a:r>
              <a:rPr lang="fa-IR" dirty="0"/>
              <a:t>3 - مستند سازي موارد تزریق خون در يك بيمارستان و بررسي مقايسه اي آن در سال هاي متوالي</a:t>
            </a:r>
          </a:p>
          <a:p>
            <a:pPr algn="r" rtl="1"/>
            <a:endParaRPr lang="fa-IR" dirty="0"/>
          </a:p>
          <a:p>
            <a:pPr algn="r" rtl="1"/>
            <a:r>
              <a:rPr lang="fa-IR" dirty="0"/>
              <a:t> 4 - هدایت و ارتقای تزریق خون در بیمارستان ها</a:t>
            </a:r>
          </a:p>
          <a:p>
            <a:endParaRPr lang="fa-IR" dirty="0"/>
          </a:p>
          <a:p>
            <a:pPr algn="ctr" rtl="1"/>
            <a:endParaRPr lang="en-US" dirty="0"/>
          </a:p>
        </p:txBody>
      </p:sp>
    </p:spTree>
    <p:extLst>
      <p:ext uri="{BB962C8B-B14F-4D97-AF65-F5344CB8AC3E}">
        <p14:creationId xmlns:p14="http://schemas.microsoft.com/office/powerpoint/2010/main" val="1083435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پلاسماي تازه منجمد </a:t>
            </a:r>
            <a:r>
              <a:rPr lang="en-US" dirty="0"/>
              <a:t>Fresh Frozen Plasma</a:t>
            </a:r>
          </a:p>
        </p:txBody>
      </p:sp>
      <p:sp>
        <p:nvSpPr>
          <p:cNvPr id="3" name="Content Placeholder 2"/>
          <p:cNvSpPr>
            <a:spLocks noGrp="1"/>
          </p:cNvSpPr>
          <p:nvPr>
            <p:ph idx="1"/>
          </p:nvPr>
        </p:nvSpPr>
        <p:spPr/>
        <p:txBody>
          <a:bodyPr/>
          <a:lstStyle/>
          <a:p>
            <a:pPr algn="r" rtl="1"/>
            <a:r>
              <a:rPr lang="fa-IR" dirty="0"/>
              <a:t>حجم هر واحد تقریباً 250-200 میلی لیتر است.</a:t>
            </a:r>
          </a:p>
          <a:p>
            <a:pPr algn="r" rtl="1"/>
            <a:r>
              <a:rPr lang="fa-IR" dirty="0"/>
              <a:t>  دماي مطلوب 30- درجه سانتي گراد يا پائين تر است ولي مي توان در 18- درجه سانتي گراد نيز نگهداري كرد كه چنانچه در اين برودت نگهداري شود، می توان تا سه </a:t>
            </a:r>
            <a:r>
              <a:rPr lang="fa-IR" dirty="0" smtClean="0"/>
              <a:t>ماه </a:t>
            </a:r>
            <a:r>
              <a:rPr lang="fa-IR" dirty="0"/>
              <a:t>عنوان منبعي غني از فاكتورهاي انعقادي پايدار و غير پايدار از آن استفاده كرد .</a:t>
            </a:r>
          </a:p>
          <a:p>
            <a:pPr algn="r" rtl="1"/>
            <a:r>
              <a:rPr lang="fa-IR" dirty="0"/>
              <a:t> اين فرآورده  داراي مقادير  نرمال فاكتورهاي انعقادي  , آلبومين , ايمونوگلوبولين و آنتي ترومبين مي باشد.</a:t>
            </a:r>
          </a:p>
          <a:p>
            <a:pPr algn="r" rtl="1"/>
            <a:endParaRPr lang="en-US" dirty="0"/>
          </a:p>
        </p:txBody>
      </p:sp>
    </p:spTree>
    <p:extLst>
      <p:ext uri="{BB962C8B-B14F-4D97-AF65-F5344CB8AC3E}">
        <p14:creationId xmlns:p14="http://schemas.microsoft.com/office/powerpoint/2010/main" val="3705746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r>
              <a:rPr lang="fa-IR" dirty="0"/>
              <a:t>در هنگام استفاده از </a:t>
            </a:r>
            <a:r>
              <a:rPr lang="en-US" dirty="0"/>
              <a:t>FFP  </a:t>
            </a:r>
            <a:r>
              <a:rPr lang="fa-IR" dirty="0"/>
              <a:t>بايد آن را در 37 درجه سانتي گراد ذوب كرد و پس از ذوب شدن در عرض حداكثر </a:t>
            </a:r>
            <a:r>
              <a:rPr lang="fa-IR" dirty="0">
                <a:solidFill>
                  <a:srgbClr val="FFFF00"/>
                </a:solidFill>
              </a:rPr>
              <a:t>4ساعت</a:t>
            </a:r>
            <a:r>
              <a:rPr lang="fa-IR" dirty="0"/>
              <a:t> مصرف كرد</a:t>
            </a:r>
            <a:r>
              <a:rPr lang="fa-IR" dirty="0" smtClean="0"/>
              <a:t>.</a:t>
            </a:r>
            <a:endParaRPr lang="en-US" dirty="0" smtClean="0"/>
          </a:p>
          <a:p>
            <a:pPr algn="r" rtl="1"/>
            <a:r>
              <a:rPr lang="fa-IR" dirty="0" smtClean="0"/>
              <a:t> </a:t>
            </a:r>
            <a:r>
              <a:rPr lang="fa-IR" dirty="0"/>
              <a:t>چنانچه پلاسمايي پس از ذوب شدن مورد استفاده قرار نگيرد، مي توان آن را در يخچال در دماي 1</a:t>
            </a:r>
            <a:r>
              <a:rPr lang="fa-IR" dirty="0">
                <a:solidFill>
                  <a:srgbClr val="FFFF00"/>
                </a:solidFill>
              </a:rPr>
              <a:t> تا 6 درجه </a:t>
            </a:r>
            <a:r>
              <a:rPr lang="fa-IR" dirty="0"/>
              <a:t>سانتي گراد گذاشت و تا </a:t>
            </a:r>
            <a:r>
              <a:rPr lang="fa-IR" dirty="0">
                <a:solidFill>
                  <a:srgbClr val="FFFF00"/>
                </a:solidFill>
              </a:rPr>
              <a:t>24 ساعت</a:t>
            </a:r>
            <a:r>
              <a:rPr lang="fa-IR" dirty="0"/>
              <a:t>، هنوز هم به عنوان پلاسماي تازه مورد استفاده قرار داد. </a:t>
            </a:r>
            <a:r>
              <a:rPr lang="en-US" dirty="0" smtClean="0"/>
              <a:t> </a:t>
            </a:r>
          </a:p>
          <a:p>
            <a:pPr algn="r" rtl="1"/>
            <a:endParaRPr lang="fa-IR" dirty="0"/>
          </a:p>
          <a:p>
            <a:pPr algn="r" rtl="1"/>
            <a:r>
              <a:rPr lang="fa-IR" dirty="0"/>
              <a:t>* سرعت تزريق در بالغين: 300-200ميلي ليتردرساعت </a:t>
            </a:r>
          </a:p>
          <a:p>
            <a:pPr algn="r" rtl="1"/>
            <a:r>
              <a:rPr lang="fa-IR" dirty="0"/>
              <a:t> * سرعت تزريق در بچه ها: 120-60ميلي ليتردرساعت </a:t>
            </a:r>
          </a:p>
          <a:p>
            <a:endParaRPr lang="en-US" dirty="0"/>
          </a:p>
        </p:txBody>
      </p:sp>
    </p:spTree>
    <p:extLst>
      <p:ext uri="{BB962C8B-B14F-4D97-AF65-F5344CB8AC3E}">
        <p14:creationId xmlns:p14="http://schemas.microsoft.com/office/powerpoint/2010/main" val="18391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t>انديكاسيون هاي مهم تزريق </a:t>
            </a:r>
            <a:r>
              <a:rPr lang="fa-IR" dirty="0" smtClean="0"/>
              <a:t>پلاسما</a:t>
            </a:r>
            <a:endParaRPr lang="en-US" dirty="0"/>
          </a:p>
        </p:txBody>
      </p:sp>
      <p:sp>
        <p:nvSpPr>
          <p:cNvPr id="3" name="Content Placeholder 2"/>
          <p:cNvSpPr>
            <a:spLocks noGrp="1"/>
          </p:cNvSpPr>
          <p:nvPr>
            <p:ph idx="1"/>
          </p:nvPr>
        </p:nvSpPr>
        <p:spPr/>
        <p:txBody>
          <a:bodyPr/>
          <a:lstStyle/>
          <a:p>
            <a:pPr algn="r" rtl="1"/>
            <a:r>
              <a:rPr lang="fa-IR" dirty="0" smtClean="0"/>
              <a:t>کمبود </a:t>
            </a:r>
            <a:r>
              <a:rPr lang="fa-IR" dirty="0"/>
              <a:t>چندین فاكتور انعقادي </a:t>
            </a:r>
          </a:p>
          <a:p>
            <a:pPr algn="r" rtl="1"/>
            <a:r>
              <a:rPr lang="fa-IR" dirty="0"/>
              <a:t> </a:t>
            </a:r>
            <a:r>
              <a:rPr lang="fa-IR" dirty="0" smtClean="0"/>
              <a:t>كوآگولوپاتي </a:t>
            </a:r>
            <a:r>
              <a:rPr lang="fa-IR" dirty="0"/>
              <a:t>رقتي </a:t>
            </a:r>
          </a:p>
          <a:p>
            <a:pPr algn="r" rtl="1"/>
            <a:r>
              <a:rPr lang="fa-IR" dirty="0"/>
              <a:t> </a:t>
            </a:r>
            <a:r>
              <a:rPr lang="fa-IR" dirty="0" smtClean="0"/>
              <a:t>خونريزي </a:t>
            </a:r>
            <a:r>
              <a:rPr lang="fa-IR" dirty="0"/>
              <a:t>در بيماري کبدی</a:t>
            </a:r>
          </a:p>
          <a:p>
            <a:pPr algn="r" rtl="1"/>
            <a:r>
              <a:rPr lang="fa-IR" dirty="0"/>
              <a:t>  </a:t>
            </a:r>
            <a:r>
              <a:rPr lang="fa-IR" dirty="0" smtClean="0"/>
              <a:t>انعقاد </a:t>
            </a:r>
            <a:r>
              <a:rPr lang="fa-IR" dirty="0"/>
              <a:t>داخل رگي منتشر (</a:t>
            </a:r>
            <a:r>
              <a:rPr lang="en-US" dirty="0"/>
              <a:t>DIC)</a:t>
            </a:r>
          </a:p>
          <a:p>
            <a:pPr algn="r" rtl="1"/>
            <a:r>
              <a:rPr lang="fa-IR" dirty="0" smtClean="0"/>
              <a:t>برگشت </a:t>
            </a:r>
            <a:r>
              <a:rPr lang="fa-IR" dirty="0"/>
              <a:t>سریع اثر وارفارین درموارد خونریزی یا نیاز به جراحی</a:t>
            </a:r>
          </a:p>
          <a:p>
            <a:pPr algn="r" rtl="1"/>
            <a:r>
              <a:rPr lang="fa-IR" dirty="0"/>
              <a:t>‏‏‏‏‏‏</a:t>
            </a:r>
            <a:r>
              <a:rPr lang="en-US" dirty="0"/>
              <a:t>TTP</a:t>
            </a:r>
          </a:p>
          <a:p>
            <a:pPr algn="r" rtl="1"/>
            <a:r>
              <a:rPr lang="en-US" dirty="0"/>
              <a:t>PT,PTT</a:t>
            </a:r>
            <a:r>
              <a:rPr lang="fa-IR" dirty="0"/>
              <a:t>بيش از </a:t>
            </a:r>
            <a:r>
              <a:rPr lang="fa-IR" dirty="0" smtClean="0"/>
              <a:t>1.5برابرميانگين </a:t>
            </a:r>
            <a:r>
              <a:rPr lang="fa-IR" dirty="0"/>
              <a:t>طيف مرجع </a:t>
            </a:r>
          </a:p>
          <a:p>
            <a:pPr algn="r" rtl="1"/>
            <a:r>
              <a:rPr lang="fa-IR" dirty="0"/>
              <a:t>كمبود فاكتورهاي انعقادي (‌در صورت عدم دسترسي به كنسانتره </a:t>
            </a:r>
            <a:r>
              <a:rPr lang="fa-IR" dirty="0" smtClean="0"/>
              <a:t>یا فاكتور)</a:t>
            </a:r>
            <a:endParaRPr lang="en-US" dirty="0"/>
          </a:p>
        </p:txBody>
      </p:sp>
    </p:spTree>
    <p:extLst>
      <p:ext uri="{BB962C8B-B14F-4D97-AF65-F5344CB8AC3E}">
        <p14:creationId xmlns:p14="http://schemas.microsoft.com/office/powerpoint/2010/main" val="207105980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Facet</Template>
  <TotalTime>355</TotalTime>
  <Words>2654</Words>
  <Application>Microsoft Office PowerPoint</Application>
  <PresentationFormat>Widescreen</PresentationFormat>
  <Paragraphs>286</Paragraphs>
  <Slides>54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Tahoma</vt:lpstr>
      <vt:lpstr>Trebuchet MS</vt:lpstr>
      <vt:lpstr>Wingdings 3</vt:lpstr>
      <vt:lpstr>Facet</vt:lpstr>
      <vt:lpstr>با یادش و به امید یاریش</vt:lpstr>
      <vt:lpstr>ما زنده به آنیم که آرام نگیریم             موجیم که آسودگی ما عدم ماست</vt:lpstr>
      <vt:lpstr>هموویژولانس</vt:lpstr>
      <vt:lpstr>مفهوم</vt:lpstr>
      <vt:lpstr>PowerPoint Presentation</vt:lpstr>
      <vt:lpstr>اهداف اجراي هموويژلانس</vt:lpstr>
      <vt:lpstr>پلاسماي تازه منجمد Fresh Frozen Plasma</vt:lpstr>
      <vt:lpstr>PowerPoint Presentation</vt:lpstr>
      <vt:lpstr>انديكاسيون هاي مهم تزريق پلاسما</vt:lpstr>
      <vt:lpstr>کنترا اندیکاسیون های تزریق پلاسما</vt:lpstr>
      <vt:lpstr>FFP</vt:lpstr>
      <vt:lpstr>پلاكت متراكم  Platelet concentration </vt:lpstr>
      <vt:lpstr>PowerPoint Presentation</vt:lpstr>
      <vt:lpstr>انديكاسيون هاي مهم تزريق پلاكت</vt:lpstr>
      <vt:lpstr>کنتراندیکاسیونها</vt:lpstr>
      <vt:lpstr>اندیکاسیون های مصرف خون کامل</vt:lpstr>
      <vt:lpstr>گلبول قرمز متراکم </vt:lpstr>
      <vt:lpstr>انديكاسيون هاي مهم تزريق گويچه هاي قرمز</vt:lpstr>
      <vt:lpstr>PowerPoint Presentation</vt:lpstr>
      <vt:lpstr>PowerPoint Presentation</vt:lpstr>
      <vt:lpstr>PowerPoint Presentation</vt:lpstr>
      <vt:lpstr>تاييد هويت بيمار </vt:lpstr>
      <vt:lpstr>PowerPoint Presentation</vt:lpstr>
      <vt:lpstr>PowerPoint Presentation</vt:lpstr>
      <vt:lpstr>PowerPoint Presentation</vt:lpstr>
      <vt:lpstr>PowerPoint Presentation</vt:lpstr>
      <vt:lpstr>مراحل تحويل گرفتن فرآورده و تزریق آن</vt:lpstr>
      <vt:lpstr>PowerPoint Presentation</vt:lpstr>
      <vt:lpstr>نحوه ارزيابي سلامت فراورده قبل از تزریق</vt:lpstr>
      <vt:lpstr>تطابق اطلاعات هویتی</vt:lpstr>
      <vt:lpstr>PowerPoint Presentation</vt:lpstr>
      <vt:lpstr>PowerPoint Presentation</vt:lpstr>
      <vt:lpstr>نکات ویژه</vt:lpstr>
      <vt:lpstr>PowerPoint Presentation</vt:lpstr>
      <vt:lpstr>مهم ترين انديكاسيونهاي قطعي استفاده از Blood Warmer</vt:lpstr>
      <vt:lpstr>وسايل و لوازم مورد نيازجهت تزريق</vt:lpstr>
      <vt:lpstr>مراحل تزريق</vt:lpstr>
      <vt:lpstr>PowerPoint Presentation</vt:lpstr>
      <vt:lpstr>یک نکته</vt:lpstr>
      <vt:lpstr>عوارض حاد</vt:lpstr>
      <vt:lpstr>PowerPoint Presentation</vt:lpstr>
      <vt:lpstr>PowerPoint Presentation</vt:lpstr>
      <vt:lpstr>PowerPoint Presentation</vt:lpstr>
      <vt:lpstr>علايم در بيمار غير هوشيار</vt:lpstr>
      <vt:lpstr>فراموش نکن</vt:lpstr>
      <vt:lpstr>تب</vt:lpstr>
      <vt:lpstr>کهیر</vt:lpstr>
      <vt:lpstr>اگر جواب مثبت است </vt:lpstr>
      <vt:lpstr>اگر جواب منفي است </vt:lpstr>
      <vt:lpstr>افت فشار خون</vt:lpstr>
      <vt:lpstr>PowerPoint Presentation</vt:lpstr>
      <vt:lpstr>اقدامات فوري </vt:lpstr>
      <vt:lpstr>اقدامات آزمايشگاهي مورد نياز </vt:lpstr>
      <vt:lpstr>مانند یک پزشک بیندیش  اما  مانند یک بیمار احساس کن</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هموویژولانس</dc:title>
  <dc:creator>admin</dc:creator>
  <cp:lastModifiedBy>admin</cp:lastModifiedBy>
  <cp:revision>77</cp:revision>
  <dcterms:created xsi:type="dcterms:W3CDTF">2023-05-19T17:14:08Z</dcterms:created>
  <dcterms:modified xsi:type="dcterms:W3CDTF">2023-05-20T19:47:25Z</dcterms:modified>
</cp:coreProperties>
</file>