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492B4-0A22-41B2-96E9-85FB892E905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FBA1A1-5194-4D35-BCEA-EBC0D64029A5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fa-IR" sz="2400" b="1" dirty="0" smtClean="0">
              <a:solidFill>
                <a:schemeClr val="tx1"/>
              </a:solidFill>
              <a:cs typeface="B Titr" panose="00000700000000000000" pitchFamily="2" charset="-78"/>
            </a:rPr>
            <a:t>داروهای</a:t>
          </a:r>
        </a:p>
        <a:p>
          <a:r>
            <a:rPr lang="fa-IR" sz="2400" b="1" dirty="0" smtClean="0">
              <a:solidFill>
                <a:schemeClr val="tx1"/>
              </a:solidFill>
              <a:cs typeface="B Titr" panose="00000700000000000000" pitchFamily="2" charset="-78"/>
            </a:rPr>
            <a:t> آنتی میکروبیال</a:t>
          </a:r>
          <a:endParaRPr lang="en-US" sz="2400" b="1" dirty="0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41CF2F98-E28E-4D14-89E7-1671F6370E2D}" type="parTrans" cxnId="{8FFED90B-7D86-430A-AF36-7385ED32AE86}">
      <dgm:prSet/>
      <dgm:spPr/>
      <dgm:t>
        <a:bodyPr/>
        <a:lstStyle/>
        <a:p>
          <a:endParaRPr lang="en-US"/>
        </a:p>
      </dgm:t>
    </dgm:pt>
    <dgm:pt modelId="{0D64F64C-5920-4AFF-8F27-BB695D5EBF13}" type="sibTrans" cxnId="{8FFED90B-7D86-430A-AF36-7385ED32AE86}">
      <dgm:prSet/>
      <dgm:spPr/>
      <dgm:t>
        <a:bodyPr/>
        <a:lstStyle/>
        <a:p>
          <a:endParaRPr lang="en-US"/>
        </a:p>
      </dgm:t>
    </dgm:pt>
    <dgm:pt modelId="{E1682FE3-745D-486F-8CAD-115B4FF3FA95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fa-IR" sz="2400" b="1" dirty="0" smtClean="0">
              <a:solidFill>
                <a:schemeClr val="tx1"/>
              </a:solidFill>
              <a:cs typeface="B Nazanin" panose="00000400000000000000" pitchFamily="2" charset="-78"/>
            </a:rPr>
            <a:t>آنتی باکتریال (ضد باکتری)</a:t>
          </a:r>
          <a:endParaRPr lang="en-US" sz="24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D5EF46EC-F30E-4B01-AD0F-6D2C6ABF7694}" type="parTrans" cxnId="{183C2DA4-44E3-4BE9-A4DA-99BE8C8DB50B}">
      <dgm:prSet/>
      <dgm:spPr/>
      <dgm:t>
        <a:bodyPr/>
        <a:lstStyle/>
        <a:p>
          <a:endParaRPr lang="en-US"/>
        </a:p>
      </dgm:t>
    </dgm:pt>
    <dgm:pt modelId="{BBE63724-3126-46AA-A0C2-B0C38A63B978}" type="sibTrans" cxnId="{183C2DA4-44E3-4BE9-A4DA-99BE8C8DB50B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US" sz="2400"/>
        </a:p>
      </dgm:t>
    </dgm:pt>
    <dgm:pt modelId="{0C7B83FC-6997-46A3-AF76-A5DDAFB3BCA8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fa-IR" sz="2400" b="1" dirty="0" smtClean="0">
              <a:solidFill>
                <a:schemeClr val="tx1"/>
              </a:solidFill>
              <a:cs typeface="B Nazanin" panose="00000400000000000000" pitchFamily="2" charset="-78"/>
            </a:rPr>
            <a:t>آنتی وایرال (ضد ویروس)</a:t>
          </a:r>
          <a:endParaRPr lang="en-US" sz="24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03D41B69-0833-47CA-AC19-E3791C788AAF}" type="parTrans" cxnId="{601994B4-C31E-486D-87D0-5B01385F2718}">
      <dgm:prSet/>
      <dgm:spPr/>
      <dgm:t>
        <a:bodyPr/>
        <a:lstStyle/>
        <a:p>
          <a:endParaRPr lang="en-US"/>
        </a:p>
      </dgm:t>
    </dgm:pt>
    <dgm:pt modelId="{528258B2-7B52-40C4-85CA-42C19C3244B1}" type="sibTrans" cxnId="{601994B4-C31E-486D-87D0-5B01385F2718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US" sz="2400"/>
        </a:p>
      </dgm:t>
    </dgm:pt>
    <dgm:pt modelId="{5F5C16FF-EE88-4DAE-93A4-5A5777B118C7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fa-IR" sz="2400" b="1" dirty="0" smtClean="0">
              <a:solidFill>
                <a:schemeClr val="tx1"/>
              </a:solidFill>
              <a:cs typeface="B Nazanin" panose="00000400000000000000" pitchFamily="2" charset="-78"/>
            </a:rPr>
            <a:t>آنتی پارازیت (ضد انگل)</a:t>
          </a:r>
          <a:endParaRPr lang="en-US" sz="24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16B937FF-D333-44F9-81D9-C25DBC77787D}" type="parTrans" cxnId="{A8FA10E4-14BB-4071-AEC8-73C1AC32992D}">
      <dgm:prSet/>
      <dgm:spPr/>
      <dgm:t>
        <a:bodyPr/>
        <a:lstStyle/>
        <a:p>
          <a:endParaRPr lang="en-US"/>
        </a:p>
      </dgm:t>
    </dgm:pt>
    <dgm:pt modelId="{3C69D019-0EA0-4DA6-854A-D25F65C5FD4A}" type="sibTrans" cxnId="{A8FA10E4-14BB-4071-AEC8-73C1AC32992D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US" sz="2400"/>
        </a:p>
      </dgm:t>
    </dgm:pt>
    <dgm:pt modelId="{55AF12B0-33AB-4C8F-9807-829F0148C287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fa-IR" sz="2400" b="1" dirty="0" smtClean="0">
              <a:solidFill>
                <a:schemeClr val="tx1"/>
              </a:solidFill>
              <a:cs typeface="B Nazanin" panose="00000400000000000000" pitchFamily="2" charset="-78"/>
            </a:rPr>
            <a:t>آنتی فانگال (ضد قارچ)</a:t>
          </a:r>
          <a:endParaRPr lang="en-US" sz="24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109C5B59-1C8F-4A82-9AA7-5C041CC4D595}" type="parTrans" cxnId="{7C84500D-EC19-4049-9617-2B29C2C22D3A}">
      <dgm:prSet/>
      <dgm:spPr/>
      <dgm:t>
        <a:bodyPr/>
        <a:lstStyle/>
        <a:p>
          <a:endParaRPr lang="en-US"/>
        </a:p>
      </dgm:t>
    </dgm:pt>
    <dgm:pt modelId="{DD1C0CB0-4D9B-427C-9573-EB81A4F25D05}" type="sibTrans" cxnId="{7C84500D-EC19-4049-9617-2B29C2C22D3A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US" sz="2400"/>
        </a:p>
      </dgm:t>
    </dgm:pt>
    <dgm:pt modelId="{1420F1BC-995D-47B2-B918-DD8950C607B2}" type="pres">
      <dgm:prSet presAssocID="{E19492B4-0A22-41B2-96E9-85FB892E905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8A455-6AA5-4095-ABE7-C7A60CD8EF67}" type="pres">
      <dgm:prSet presAssocID="{D4FBA1A1-5194-4D35-BCEA-EBC0D64029A5}" presName="centerShape" presStyleLbl="node0" presStyleIdx="0" presStyleCnt="1" custScaleX="138709" custScaleY="85575" custLinFactNeighborX="-1265" custLinFactNeighborY="316"/>
      <dgm:spPr/>
      <dgm:t>
        <a:bodyPr/>
        <a:lstStyle/>
        <a:p>
          <a:endParaRPr lang="en-US"/>
        </a:p>
      </dgm:t>
    </dgm:pt>
    <dgm:pt modelId="{9D4BA171-EEEF-4F91-B5FC-17EADCAB9B88}" type="pres">
      <dgm:prSet presAssocID="{E1682FE3-745D-486F-8CAD-115B4FF3FA95}" presName="node" presStyleLbl="node1" presStyleIdx="0" presStyleCnt="4" custScaleX="159572" custScaleY="111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753C5-BF66-4B0C-88EB-099D8E6937FA}" type="pres">
      <dgm:prSet presAssocID="{E1682FE3-745D-486F-8CAD-115B4FF3FA95}" presName="dummy" presStyleCnt="0"/>
      <dgm:spPr/>
    </dgm:pt>
    <dgm:pt modelId="{1A5788DE-0021-42BA-9B8A-C1A64D20D8FB}" type="pres">
      <dgm:prSet presAssocID="{BBE63724-3126-46AA-A0C2-B0C38A63B978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2CE782F-DE7A-4FFE-8454-D34B5363C2A5}" type="pres">
      <dgm:prSet presAssocID="{0C7B83FC-6997-46A3-AF76-A5DDAFB3BCA8}" presName="node" presStyleLbl="node1" presStyleIdx="1" presStyleCnt="4" custScaleX="155793" custScaleY="1107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05023-B286-44CE-94DA-C40C67D65192}" type="pres">
      <dgm:prSet presAssocID="{0C7B83FC-6997-46A3-AF76-A5DDAFB3BCA8}" presName="dummy" presStyleCnt="0"/>
      <dgm:spPr/>
    </dgm:pt>
    <dgm:pt modelId="{6267E753-233D-42E7-BE7A-B4C7DF493248}" type="pres">
      <dgm:prSet presAssocID="{528258B2-7B52-40C4-85CA-42C19C3244B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979B61C-C7CF-4B53-B45D-314A50F195B2}" type="pres">
      <dgm:prSet presAssocID="{5F5C16FF-EE88-4DAE-93A4-5A5777B118C7}" presName="node" presStyleLbl="node1" presStyleIdx="2" presStyleCnt="4" custScaleX="151080" custScaleY="1110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25130-A5CB-4F38-BDD0-4ACDA79A4EC2}" type="pres">
      <dgm:prSet presAssocID="{5F5C16FF-EE88-4DAE-93A4-5A5777B118C7}" presName="dummy" presStyleCnt="0"/>
      <dgm:spPr/>
    </dgm:pt>
    <dgm:pt modelId="{AF85ADF7-4D6C-4FCD-B638-51FF4488E704}" type="pres">
      <dgm:prSet presAssocID="{3C69D019-0EA0-4DA6-854A-D25F65C5FD4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B57B9FE-72BA-4D94-8931-58536607B8B1}" type="pres">
      <dgm:prSet presAssocID="{55AF12B0-33AB-4C8F-9807-829F0148C287}" presName="node" presStyleLbl="node1" presStyleIdx="3" presStyleCnt="4" custScaleX="133762" custScaleY="102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A0DC0-A59E-4D93-A719-8081E2BDE7EB}" type="pres">
      <dgm:prSet presAssocID="{55AF12B0-33AB-4C8F-9807-829F0148C287}" presName="dummy" presStyleCnt="0"/>
      <dgm:spPr/>
    </dgm:pt>
    <dgm:pt modelId="{5A9CF7E3-358F-4C8E-8277-5DBA3DF4CB0C}" type="pres">
      <dgm:prSet presAssocID="{DD1C0CB0-4D9B-427C-9573-EB81A4F25D0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4B1CD24-24E7-4382-B653-BA1FF30C9975}" type="presOf" srcId="{0C7B83FC-6997-46A3-AF76-A5DDAFB3BCA8}" destId="{22CE782F-DE7A-4FFE-8454-D34B5363C2A5}" srcOrd="0" destOrd="0" presId="urn:microsoft.com/office/officeart/2005/8/layout/radial6"/>
    <dgm:cxn modelId="{8FFED90B-7D86-430A-AF36-7385ED32AE86}" srcId="{E19492B4-0A22-41B2-96E9-85FB892E9052}" destId="{D4FBA1A1-5194-4D35-BCEA-EBC0D64029A5}" srcOrd="0" destOrd="0" parTransId="{41CF2F98-E28E-4D14-89E7-1671F6370E2D}" sibTransId="{0D64F64C-5920-4AFF-8F27-BB695D5EBF13}"/>
    <dgm:cxn modelId="{1F895B98-FE5F-4A06-B301-471DD5E9F02C}" type="presOf" srcId="{E1682FE3-745D-486F-8CAD-115B4FF3FA95}" destId="{9D4BA171-EEEF-4F91-B5FC-17EADCAB9B88}" srcOrd="0" destOrd="0" presId="urn:microsoft.com/office/officeart/2005/8/layout/radial6"/>
    <dgm:cxn modelId="{4683C914-D85C-4AC4-A39E-0608138575E6}" type="presOf" srcId="{BBE63724-3126-46AA-A0C2-B0C38A63B978}" destId="{1A5788DE-0021-42BA-9B8A-C1A64D20D8FB}" srcOrd="0" destOrd="0" presId="urn:microsoft.com/office/officeart/2005/8/layout/radial6"/>
    <dgm:cxn modelId="{B1E0C952-B68A-49FB-AE9D-4D21592EA4F5}" type="presOf" srcId="{5F5C16FF-EE88-4DAE-93A4-5A5777B118C7}" destId="{A979B61C-C7CF-4B53-B45D-314A50F195B2}" srcOrd="0" destOrd="0" presId="urn:microsoft.com/office/officeart/2005/8/layout/radial6"/>
    <dgm:cxn modelId="{2DF61B35-4A18-4A87-B13B-E0A752BE1719}" type="presOf" srcId="{D4FBA1A1-5194-4D35-BCEA-EBC0D64029A5}" destId="{2668A455-6AA5-4095-ABE7-C7A60CD8EF67}" srcOrd="0" destOrd="0" presId="urn:microsoft.com/office/officeart/2005/8/layout/radial6"/>
    <dgm:cxn modelId="{6988792C-2A9D-4660-9A4A-3032A21E0D8B}" type="presOf" srcId="{E19492B4-0A22-41B2-96E9-85FB892E9052}" destId="{1420F1BC-995D-47B2-B918-DD8950C607B2}" srcOrd="0" destOrd="0" presId="urn:microsoft.com/office/officeart/2005/8/layout/radial6"/>
    <dgm:cxn modelId="{05AB79DF-537A-4E69-BD88-870D958BADE1}" type="presOf" srcId="{DD1C0CB0-4D9B-427C-9573-EB81A4F25D05}" destId="{5A9CF7E3-358F-4C8E-8277-5DBA3DF4CB0C}" srcOrd="0" destOrd="0" presId="urn:microsoft.com/office/officeart/2005/8/layout/radial6"/>
    <dgm:cxn modelId="{A8FA10E4-14BB-4071-AEC8-73C1AC32992D}" srcId="{D4FBA1A1-5194-4D35-BCEA-EBC0D64029A5}" destId="{5F5C16FF-EE88-4DAE-93A4-5A5777B118C7}" srcOrd="2" destOrd="0" parTransId="{16B937FF-D333-44F9-81D9-C25DBC77787D}" sibTransId="{3C69D019-0EA0-4DA6-854A-D25F65C5FD4A}"/>
    <dgm:cxn modelId="{95935445-65B6-4AF9-BE44-81FF771C5955}" type="presOf" srcId="{55AF12B0-33AB-4C8F-9807-829F0148C287}" destId="{EB57B9FE-72BA-4D94-8931-58536607B8B1}" srcOrd="0" destOrd="0" presId="urn:microsoft.com/office/officeart/2005/8/layout/radial6"/>
    <dgm:cxn modelId="{601994B4-C31E-486D-87D0-5B01385F2718}" srcId="{D4FBA1A1-5194-4D35-BCEA-EBC0D64029A5}" destId="{0C7B83FC-6997-46A3-AF76-A5DDAFB3BCA8}" srcOrd="1" destOrd="0" parTransId="{03D41B69-0833-47CA-AC19-E3791C788AAF}" sibTransId="{528258B2-7B52-40C4-85CA-42C19C3244B1}"/>
    <dgm:cxn modelId="{7C84500D-EC19-4049-9617-2B29C2C22D3A}" srcId="{D4FBA1A1-5194-4D35-BCEA-EBC0D64029A5}" destId="{55AF12B0-33AB-4C8F-9807-829F0148C287}" srcOrd="3" destOrd="0" parTransId="{109C5B59-1C8F-4A82-9AA7-5C041CC4D595}" sibTransId="{DD1C0CB0-4D9B-427C-9573-EB81A4F25D05}"/>
    <dgm:cxn modelId="{183C2DA4-44E3-4BE9-A4DA-99BE8C8DB50B}" srcId="{D4FBA1A1-5194-4D35-BCEA-EBC0D64029A5}" destId="{E1682FE3-745D-486F-8CAD-115B4FF3FA95}" srcOrd="0" destOrd="0" parTransId="{D5EF46EC-F30E-4B01-AD0F-6D2C6ABF7694}" sibTransId="{BBE63724-3126-46AA-A0C2-B0C38A63B978}"/>
    <dgm:cxn modelId="{AE192E85-3B2C-4A15-8A70-9F134536DA87}" type="presOf" srcId="{528258B2-7B52-40C4-85CA-42C19C3244B1}" destId="{6267E753-233D-42E7-BE7A-B4C7DF493248}" srcOrd="0" destOrd="0" presId="urn:microsoft.com/office/officeart/2005/8/layout/radial6"/>
    <dgm:cxn modelId="{FAA17906-294D-457C-B0A1-3E7E914495BF}" type="presOf" srcId="{3C69D019-0EA0-4DA6-854A-D25F65C5FD4A}" destId="{AF85ADF7-4D6C-4FCD-B638-51FF4488E704}" srcOrd="0" destOrd="0" presId="urn:microsoft.com/office/officeart/2005/8/layout/radial6"/>
    <dgm:cxn modelId="{8CD1039E-45AB-47D9-929D-A5FFEB117748}" type="presParOf" srcId="{1420F1BC-995D-47B2-B918-DD8950C607B2}" destId="{2668A455-6AA5-4095-ABE7-C7A60CD8EF67}" srcOrd="0" destOrd="0" presId="urn:microsoft.com/office/officeart/2005/8/layout/radial6"/>
    <dgm:cxn modelId="{BD7CC47D-8448-457C-A8F7-2574B9D9C677}" type="presParOf" srcId="{1420F1BC-995D-47B2-B918-DD8950C607B2}" destId="{9D4BA171-EEEF-4F91-B5FC-17EADCAB9B88}" srcOrd="1" destOrd="0" presId="urn:microsoft.com/office/officeart/2005/8/layout/radial6"/>
    <dgm:cxn modelId="{A090D6B8-D745-4D63-A57C-28B2BAAE0565}" type="presParOf" srcId="{1420F1BC-995D-47B2-B918-DD8950C607B2}" destId="{C41753C5-BF66-4B0C-88EB-099D8E6937FA}" srcOrd="2" destOrd="0" presId="urn:microsoft.com/office/officeart/2005/8/layout/radial6"/>
    <dgm:cxn modelId="{387F4398-5071-43AD-91CF-2AADA24B7905}" type="presParOf" srcId="{1420F1BC-995D-47B2-B918-DD8950C607B2}" destId="{1A5788DE-0021-42BA-9B8A-C1A64D20D8FB}" srcOrd="3" destOrd="0" presId="urn:microsoft.com/office/officeart/2005/8/layout/radial6"/>
    <dgm:cxn modelId="{37AA8631-2F6F-4C81-868E-CE498D29D91A}" type="presParOf" srcId="{1420F1BC-995D-47B2-B918-DD8950C607B2}" destId="{22CE782F-DE7A-4FFE-8454-D34B5363C2A5}" srcOrd="4" destOrd="0" presId="urn:microsoft.com/office/officeart/2005/8/layout/radial6"/>
    <dgm:cxn modelId="{EF94F763-84E9-465B-BCF8-2C31BE2DED24}" type="presParOf" srcId="{1420F1BC-995D-47B2-B918-DD8950C607B2}" destId="{D8905023-B286-44CE-94DA-C40C67D65192}" srcOrd="5" destOrd="0" presId="urn:microsoft.com/office/officeart/2005/8/layout/radial6"/>
    <dgm:cxn modelId="{6E03C7F9-2E73-416B-A547-7A2981AA77D0}" type="presParOf" srcId="{1420F1BC-995D-47B2-B918-DD8950C607B2}" destId="{6267E753-233D-42E7-BE7A-B4C7DF493248}" srcOrd="6" destOrd="0" presId="urn:microsoft.com/office/officeart/2005/8/layout/radial6"/>
    <dgm:cxn modelId="{BFEC2270-8D6B-4DE6-B0D0-CA330F3B1761}" type="presParOf" srcId="{1420F1BC-995D-47B2-B918-DD8950C607B2}" destId="{A979B61C-C7CF-4B53-B45D-314A50F195B2}" srcOrd="7" destOrd="0" presId="urn:microsoft.com/office/officeart/2005/8/layout/radial6"/>
    <dgm:cxn modelId="{48E8734F-3E64-4D86-9974-6D391876505C}" type="presParOf" srcId="{1420F1BC-995D-47B2-B918-DD8950C607B2}" destId="{13725130-A5CB-4F38-BDD0-4ACDA79A4EC2}" srcOrd="8" destOrd="0" presId="urn:microsoft.com/office/officeart/2005/8/layout/radial6"/>
    <dgm:cxn modelId="{1624880A-9B24-4CAF-8360-4966A16F4026}" type="presParOf" srcId="{1420F1BC-995D-47B2-B918-DD8950C607B2}" destId="{AF85ADF7-4D6C-4FCD-B638-51FF4488E704}" srcOrd="9" destOrd="0" presId="urn:microsoft.com/office/officeart/2005/8/layout/radial6"/>
    <dgm:cxn modelId="{5E2EF0C4-6568-4C0B-A815-C87AE683986C}" type="presParOf" srcId="{1420F1BC-995D-47B2-B918-DD8950C607B2}" destId="{EB57B9FE-72BA-4D94-8931-58536607B8B1}" srcOrd="10" destOrd="0" presId="urn:microsoft.com/office/officeart/2005/8/layout/radial6"/>
    <dgm:cxn modelId="{87C1AC6C-E6A5-4B7C-A022-5ADE39DD74BA}" type="presParOf" srcId="{1420F1BC-995D-47B2-B918-DD8950C607B2}" destId="{BE0A0DC0-A59E-4D93-A719-8081E2BDE7EB}" srcOrd="11" destOrd="0" presId="urn:microsoft.com/office/officeart/2005/8/layout/radial6"/>
    <dgm:cxn modelId="{62ED9731-D568-4014-9A8F-090F38EEF66D}" type="presParOf" srcId="{1420F1BC-995D-47B2-B918-DD8950C607B2}" destId="{5A9CF7E3-358F-4C8E-8277-5DBA3DF4CB0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5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4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9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8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43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2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7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DE39-C77A-43E4-AFB6-092F29B57484}" type="datetimeFigureOut">
              <a:rPr lang="en-US" smtClean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9733" y="-109075"/>
            <a:ext cx="7989194" cy="1661375"/>
          </a:xfrm>
        </p:spPr>
        <p:txBody>
          <a:bodyPr>
            <a:noAutofit/>
          </a:bodyPr>
          <a:lstStyle/>
          <a:p>
            <a:r>
              <a:rPr lang="fa-IR" sz="4800" dirty="0" smtClean="0">
                <a:cs typeface="B Titr" panose="00000700000000000000" pitchFamily="2" charset="-78"/>
              </a:rPr>
              <a:t>هفته جهانی آگاه سازی از </a:t>
            </a:r>
            <a:br>
              <a:rPr lang="fa-IR" sz="4800" dirty="0" smtClean="0">
                <a:cs typeface="B Titr" panose="00000700000000000000" pitchFamily="2" charset="-78"/>
              </a:rPr>
            </a:br>
            <a:r>
              <a:rPr lang="fa-IR" sz="48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داروهای آنتی میکروبیال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1028" name="Picture 4" descr="Logo3-دانشگا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098" y="4164037"/>
            <a:ext cx="1495764" cy="21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550918" y="6179194"/>
            <a:ext cx="3858125" cy="82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689226" y="1673955"/>
            <a:ext cx="3930332" cy="90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latin typeface="Arial" panose="020B0604020202020204" pitchFamily="34" charset="0"/>
                <a:cs typeface="B Titr" panose="00000700000000000000" pitchFamily="2" charset="-78"/>
              </a:rPr>
              <a:t>۱8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B Titr" panose="00000700000000000000" pitchFamily="2" charset="-78"/>
              </a:rPr>
              <a:t>تا ۲4 نوامبر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B Titr" panose="00000700000000000000" pitchFamily="2" charset="-78"/>
              </a:rPr>
              <a:t>برابر با 27 آبان لغایت 3 آذر ماه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11477" t="18076" r="7086" b="18603"/>
          <a:stretch/>
        </p:blipFill>
        <p:spPr>
          <a:xfrm>
            <a:off x="173122" y="6074131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512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99000">
              <a:schemeClr val="accent2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404922084"/>
              </p:ext>
            </p:extLst>
          </p:nvPr>
        </p:nvGraphicFramePr>
        <p:xfrm>
          <a:off x="2471507" y="754789"/>
          <a:ext cx="68258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/>
          <p:cNvSpPr txBox="1"/>
          <p:nvPr/>
        </p:nvSpPr>
        <p:spPr>
          <a:xfrm rot="19734936">
            <a:off x="71512" y="1406101"/>
            <a:ext cx="4714552" cy="830997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Bardiya" panose="00000400000000000000" pitchFamily="2" charset="-78"/>
              </a:rPr>
              <a:t>برای جلوگیری از وقوع پدیده مقاومت میکروبی، در مصرف داروهای ضد میکروبی </a:t>
            </a:r>
            <a:r>
              <a:rPr lang="fa-IR" sz="2400" b="1" i="1" dirty="0" smtClean="0">
                <a:solidFill>
                  <a:srgbClr val="FF0000"/>
                </a:solidFill>
                <a:cs typeface="B Bardiya" panose="00000400000000000000" pitchFamily="2" charset="-78"/>
              </a:rPr>
              <a:t>احتیاط</a:t>
            </a:r>
            <a:r>
              <a:rPr lang="fa-IR" sz="2400" b="1" dirty="0" smtClean="0">
                <a:cs typeface="B Bardiya" panose="00000400000000000000" pitchFamily="2" charset="-78"/>
              </a:rPr>
              <a:t> </a:t>
            </a:r>
            <a:r>
              <a:rPr lang="fa-IR" sz="2400" b="1" i="1" dirty="0" smtClean="0">
                <a:solidFill>
                  <a:srgbClr val="FF0000"/>
                </a:solidFill>
                <a:cs typeface="B Bardiya" panose="00000400000000000000" pitchFamily="2" charset="-78"/>
              </a:rPr>
              <a:t>کنیم.</a:t>
            </a:r>
            <a:endParaRPr lang="en-US" sz="2400" b="1" i="1" dirty="0">
              <a:solidFill>
                <a:srgbClr val="FF0000"/>
              </a:solidFill>
              <a:cs typeface="B Bardiy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9122" y="5654896"/>
            <a:ext cx="4396374" cy="830997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 smtClean="0">
                <a:cs typeface="B Bardiya" panose="00000400000000000000" pitchFamily="2" charset="-78"/>
              </a:rPr>
              <a:t>با گسترش آگاهی از داروهای ضد میکروبی،</a:t>
            </a:r>
          </a:p>
          <a:p>
            <a:pPr algn="ctr" rtl="1"/>
            <a:r>
              <a:rPr lang="fa-IR" sz="2400" b="1" dirty="0" smtClean="0">
                <a:cs typeface="B Bardiya" panose="00000400000000000000" pitchFamily="2" charset="-78"/>
              </a:rPr>
              <a:t> از بروز مقاومت به آنها </a:t>
            </a:r>
            <a:r>
              <a:rPr lang="fa-IR" sz="2400" b="1" i="1" dirty="0" smtClean="0">
                <a:solidFill>
                  <a:srgbClr val="FF0000"/>
                </a:solidFill>
                <a:cs typeface="B Bardiya" panose="00000400000000000000" pitchFamily="2" charset="-78"/>
              </a:rPr>
              <a:t>ممانعت کنیم.</a:t>
            </a:r>
            <a:endParaRPr lang="en-US" sz="2400" b="1" i="1" dirty="0">
              <a:solidFill>
                <a:srgbClr val="FF0000"/>
              </a:solidFill>
              <a:cs typeface="B Bardiya" panose="00000400000000000000" pitchFamily="2" charset="-78"/>
            </a:endParaRPr>
          </a:p>
        </p:txBody>
      </p:sp>
      <p:pic>
        <p:nvPicPr>
          <p:cNvPr id="23" name="Picture 4" descr="Logo3-دانشگاه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374" y="0"/>
            <a:ext cx="1495764" cy="21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8603212" y="2196785"/>
            <a:ext cx="3858125" cy="82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/>
          <a:srcRect l="11477" t="18076" r="7086" b="18603"/>
          <a:stretch/>
        </p:blipFill>
        <p:spPr>
          <a:xfrm>
            <a:off x="164528" y="5993151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289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eave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6272" y="1741454"/>
            <a:ext cx="9144000" cy="1655762"/>
          </a:xfrm>
        </p:spPr>
        <p:txBody>
          <a:bodyPr/>
          <a:lstStyle/>
          <a:p>
            <a:r>
              <a:rPr lang="fa-IR" dirty="0" smtClean="0">
                <a:cs typeface="B Elm" panose="00000400000000000000" pitchFamily="2" charset="-78"/>
              </a:rPr>
              <a:t>روزی را تصور کنید که دیگر هیــــــچ داروی ضد میکروبی</a:t>
            </a:r>
          </a:p>
          <a:p>
            <a:r>
              <a:rPr lang="fa-IR" dirty="0" smtClean="0">
                <a:cs typeface="B Elm" panose="00000400000000000000" pitchFamily="2" charset="-78"/>
              </a:rPr>
              <a:t>تاثیری در درمان بیماریهای عفونی در انسان ها، حیوانات و گیاهان</a:t>
            </a:r>
          </a:p>
          <a:p>
            <a:r>
              <a:rPr lang="fa-IR" dirty="0" smtClean="0">
                <a:cs typeface="B Elm" panose="00000400000000000000" pitchFamily="2" charset="-78"/>
              </a:rPr>
              <a:t> نـــــــداشته باشد !!!</a:t>
            </a:r>
            <a:endParaRPr lang="en-US" dirty="0">
              <a:cs typeface="B Elm" panose="00000400000000000000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00010" y="218941"/>
            <a:ext cx="8967989" cy="1687132"/>
          </a:xfrm>
        </p:spPr>
        <p:txBody>
          <a:bodyPr>
            <a:normAutofit/>
          </a:bodyPr>
          <a:lstStyle/>
          <a:p>
            <a:r>
              <a:rPr lang="fa-IR" sz="4800" b="1" dirty="0" smtClean="0">
                <a:cs typeface="B Elm" panose="00000400000000000000" pitchFamily="2" charset="-78"/>
              </a:rPr>
              <a:t>مقاومت میکروبی چیست </a:t>
            </a:r>
            <a:br>
              <a:rPr lang="fa-IR" sz="4800" b="1" dirty="0" smtClean="0">
                <a:cs typeface="B Elm" panose="00000400000000000000" pitchFamily="2" charset="-78"/>
              </a:rPr>
            </a:br>
            <a:r>
              <a:rPr lang="fa-IR" sz="4800" b="1" dirty="0" smtClean="0">
                <a:cs typeface="B Elm" panose="00000400000000000000" pitchFamily="2" charset="-78"/>
              </a:rPr>
              <a:t>؟؟؟</a:t>
            </a:r>
            <a:endParaRPr lang="en-US" sz="4800" b="1" dirty="0">
              <a:cs typeface="B Elm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8" r="22188" b="-704"/>
          <a:stretch/>
        </p:blipFill>
        <p:spPr>
          <a:xfrm>
            <a:off x="1099798" y="1602077"/>
            <a:ext cx="1365495" cy="150991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88511" y="3474490"/>
            <a:ext cx="11333407" cy="2787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800" b="1" dirty="0" smtClean="0">
                <a:cs typeface="B Bardiya" panose="00000400000000000000" pitchFamily="2" charset="-78"/>
              </a:rPr>
              <a:t>مقاومت میکروبی یعنی:</a:t>
            </a:r>
            <a:r>
              <a:rPr lang="fa-IR" dirty="0" smtClean="0">
                <a:cs typeface="B Elm" panose="00000400000000000000" pitchFamily="2" charset="-78"/>
              </a:rPr>
              <a:t> </a:t>
            </a:r>
          </a:p>
          <a:p>
            <a:r>
              <a:rPr lang="fa-IR" sz="2000" dirty="0" smtClean="0">
                <a:cs typeface="B Elm" panose="00000400000000000000" pitchFamily="2" charset="-78"/>
              </a:rPr>
              <a:t>برخلاف زمانی که حتی یک  بیماری عفونی سخت به راحتی با یک دوره مصرف داروی ضدمیکروبی درمان میشد،</a:t>
            </a:r>
          </a:p>
          <a:p>
            <a:r>
              <a:rPr lang="fa-IR" sz="2000" dirty="0" smtClean="0">
                <a:cs typeface="B Elm" panose="00000400000000000000" pitchFamily="2" charset="-78"/>
              </a:rPr>
              <a:t> اکنون با مصرف همان دارو عامل بیماری زا همچنان به رشد و فعالیت خود ادامه می دهد </a:t>
            </a:r>
          </a:p>
          <a:p>
            <a:r>
              <a:rPr lang="fa-IR" sz="2000" dirty="0" smtClean="0">
                <a:cs typeface="B Elm" panose="00000400000000000000" pitchFamily="2" charset="-78"/>
              </a:rPr>
              <a:t>و دارو قادر نیست آن را از بین ببرد </a:t>
            </a:r>
          </a:p>
          <a:p>
            <a:r>
              <a:rPr lang="fa-IR" sz="2000" dirty="0" smtClean="0">
                <a:cs typeface="B Elm" panose="00000400000000000000" pitchFamily="2" charset="-78"/>
              </a:rPr>
              <a:t>و بیماری هر روز پیشرفت می کند تا جایی که ...</a:t>
            </a:r>
          </a:p>
          <a:p>
            <a:r>
              <a:rPr lang="fa-IR" sz="2000" dirty="0" smtClean="0">
                <a:cs typeface="B Elm" panose="00000400000000000000" pitchFamily="2" charset="-78"/>
              </a:rPr>
              <a:t> دیگر هیــــــــچ دارویی قادر به نجــــــات جان ما نخواهد بود.</a:t>
            </a:r>
            <a:endParaRPr lang="en-US" sz="2000" dirty="0">
              <a:cs typeface="B Elm" panose="00000400000000000000" pitchFamily="2" charset="-78"/>
            </a:endParaRPr>
          </a:p>
        </p:txBody>
      </p:sp>
      <p:pic>
        <p:nvPicPr>
          <p:cNvPr id="8" name="Picture 4" descr="Logo3-دانشگا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525" y="270455"/>
            <a:ext cx="1495764" cy="21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8552392" y="6211903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11477" t="18076" r="7086" b="18603"/>
          <a:stretch/>
        </p:blipFill>
        <p:spPr>
          <a:xfrm>
            <a:off x="173122" y="6074131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910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00"/>
            <a:lum/>
          </a:blip>
          <a:srcRect/>
          <a:tile tx="1270000" ty="-31750" sx="100000" sy="9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565" y="385256"/>
            <a:ext cx="9727842" cy="759854"/>
          </a:xfrm>
        </p:spPr>
        <p:txBody>
          <a:bodyPr>
            <a:noAutofit/>
          </a:bodyPr>
          <a:lstStyle/>
          <a:p>
            <a:pPr rtl="1"/>
            <a:r>
              <a:rPr lang="fa-IR" sz="4000" dirty="0">
                <a:cs typeface="B Titr" panose="00000700000000000000" pitchFamily="2" charset="-78"/>
              </a:rPr>
              <a:t>چرا باید نگران مقاومت میکروبی </a:t>
            </a:r>
            <a:r>
              <a:rPr lang="fa-IR" sz="4000" dirty="0" smtClean="0">
                <a:cs typeface="B Titr" panose="00000700000000000000" pitchFamily="2" charset="-78"/>
              </a:rPr>
              <a:t>باشیم ؟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565" y="1874582"/>
            <a:ext cx="9546583" cy="4551682"/>
          </a:xfrm>
        </p:spPr>
        <p:txBody>
          <a:bodyPr>
            <a:normAutofit fontScale="70000" lnSpcReduction="20000"/>
          </a:bodyPr>
          <a:lstStyle/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2600" dirty="0" smtClean="0">
                <a:cs typeface="B Mehr" panose="00000700000000000000" pitchFamily="2" charset="-78"/>
              </a:rPr>
              <a:t>آنتی بیوتیک ها به علت مصرف بیش از حد، خودسرانه و غیراصولی در حال از دست دادن اثربخشی خود هستند و مقاومت باکتری ها به آنتی بیوتیک ها در حال وقوع است. این موضوع آینده زندگی انسان ها، حیوانات و گیاهان را با مخاطره جدی روبرو می کند.</a:t>
            </a:r>
          </a:p>
          <a:p>
            <a:pPr marL="342900" lvl="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2600" dirty="0" smtClean="0">
                <a:cs typeface="B Mehr" panose="00000700000000000000" pitchFamily="2" charset="-78"/>
              </a:rPr>
              <a:t>مقاومت </a:t>
            </a:r>
            <a:r>
              <a:rPr lang="fa-IR" sz="2600" dirty="0">
                <a:cs typeface="B Mehr" panose="00000700000000000000" pitchFamily="2" charset="-78"/>
              </a:rPr>
              <a:t>به آنتی بیوتیک ها هر فردی در هر سنی را تحت تاثیر قرار می دهد. افراد با ایمنی ضعیف و یا نیازمند مراقبت های ویژه مانند افراد نیازمند شیمی درمانی و یا پیوند عضو بیشتر در معرض عفونت قرار دارند و فقدان آنتی بیوتیک موثر بر عفونت ها فاجعه ای بزرگ محسوب می شود</a:t>
            </a:r>
            <a:r>
              <a:rPr lang="fa-IR" sz="2600" dirty="0" smtClean="0">
                <a:cs typeface="B Mehr" panose="00000700000000000000" pitchFamily="2" charset="-78"/>
              </a:rPr>
              <a:t>.</a:t>
            </a: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2600" dirty="0">
                <a:cs typeface="B Mehr" panose="00000700000000000000" pitchFamily="2" charset="-78"/>
              </a:rPr>
              <a:t>مقاومت آنتی بیوتیکی، صنایع دامپزشکی و کشاورزی را نیز تحت تاثیر قرار می دهد</a:t>
            </a:r>
            <a:r>
              <a:rPr lang="fa-IR" sz="2600" dirty="0" smtClean="0">
                <a:cs typeface="B Mehr" panose="00000700000000000000" pitchFamily="2" charset="-78"/>
              </a:rPr>
              <a:t>.</a:t>
            </a: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2600" dirty="0">
                <a:cs typeface="B Mehr" panose="00000700000000000000" pitchFamily="2" charset="-78"/>
              </a:rPr>
              <a:t>مقاومت میکروبی تاثیر اقتصادی و بهداشتی سنگینی برای کشورها و مردم دربردارد ؛ افزایش مقاومت میکروبی تا سال 2050 اینگونه برآورد شده است که منجر به فوت سالانه قریب به 10 میلیون نفر و افزایش هزینه ای بالغ بر سالانه 100 تریلیون دلارخواهد شد.</a:t>
            </a: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fa-IR" sz="2600" dirty="0">
              <a:cs typeface="B Mehr" panose="000007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fa-IR" sz="2600" dirty="0" smtClean="0">
              <a:cs typeface="B Mehr" panose="00000700000000000000" pitchFamily="2" charset="-78"/>
            </a:endParaRPr>
          </a:p>
          <a:p>
            <a:endParaRPr lang="en-US" dirty="0">
              <a:cs typeface="B Meh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35" y="258835"/>
            <a:ext cx="1143000" cy="1143000"/>
          </a:xfrm>
          <a:prstGeom prst="rect">
            <a:avLst/>
          </a:prstGeom>
        </p:spPr>
      </p:pic>
      <p:pic>
        <p:nvPicPr>
          <p:cNvPr id="5" name="Picture 4" descr="Logo3-دانشگاه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18" y="0"/>
            <a:ext cx="1495764" cy="21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28680" y="6131043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11477" t="18076" r="7086" b="18603"/>
          <a:stretch/>
        </p:blipFill>
        <p:spPr>
          <a:xfrm>
            <a:off x="173122" y="6124254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875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066" y="482889"/>
            <a:ext cx="10835426" cy="1606466"/>
          </a:xfrm>
        </p:spPr>
        <p:txBody>
          <a:bodyPr>
            <a:noAutofit/>
          </a:bodyPr>
          <a:lstStyle/>
          <a:p>
            <a:pPr rtl="1">
              <a:lnSpc>
                <a:spcPct val="100000"/>
              </a:lnSpc>
            </a:pPr>
            <a:r>
              <a:rPr lang="fa-IR" sz="4000" dirty="0" smtClean="0">
                <a:cs typeface="B Nikoo" panose="00000400000000000000" pitchFamily="2" charset="-78"/>
              </a:rPr>
              <a:t>برای کمک به جلوگیری از وقوع مقاومت میکروبی</a:t>
            </a:r>
            <a:br>
              <a:rPr lang="fa-IR" sz="4000" dirty="0" smtClean="0">
                <a:cs typeface="B Nikoo" panose="00000400000000000000" pitchFamily="2" charset="-78"/>
              </a:rPr>
            </a:br>
            <a:r>
              <a:rPr lang="fa-IR" sz="4000" dirty="0" smtClean="0">
                <a:cs typeface="B Nikoo" panose="00000400000000000000" pitchFamily="2" charset="-78"/>
              </a:rPr>
              <a:t>چه باید کنیم؟ </a:t>
            </a:r>
            <a:endParaRPr lang="en-US" sz="4000" dirty="0">
              <a:cs typeface="B Nikoo" panose="00000400000000000000" pitchFamily="2" charset="-78"/>
            </a:endParaRPr>
          </a:p>
        </p:txBody>
      </p:sp>
      <p:pic>
        <p:nvPicPr>
          <p:cNvPr id="7" name="Picture 6" descr="Logo3-دانشگا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292" y="162861"/>
            <a:ext cx="1588072" cy="224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597" y="1839127"/>
            <a:ext cx="97750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1. انتخاب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آنتی بیوتیک صحیح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با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دوز صحیح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و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طول دوره درمان صحیح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مؤکداً توسط پزشک 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2. تهیه آنتی بیوتیک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صرفاً با نسخه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پزشک و پرهیز از مصرف خودسرانه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3.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استفاده صحیح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دارو توسط بیمار و تکمیل دوره درمان 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4.  </a:t>
            </a:r>
            <a:r>
              <a:rPr lang="fa-IR" sz="2000" b="1" dirty="0">
                <a:latin typeface="Arial" panose="020B0604020202020204" pitchFamily="34" charset="0"/>
                <a:cs typeface="B Yekan" panose="00000400000000000000" pitchFamily="2" charset="-78"/>
              </a:rPr>
              <a:t>دریافت هرگونه مشاوره درمانی </a:t>
            </a:r>
            <a:r>
              <a:rPr lang="fa-IR" sz="2000" b="1" u="sng" dirty="0">
                <a:latin typeface="Arial" panose="020B0604020202020204" pitchFamily="34" charset="0"/>
                <a:cs typeface="B Yekan" panose="00000400000000000000" pitchFamily="2" charset="-78"/>
              </a:rPr>
              <a:t>صرفاً از پزشک و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داروساز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>
                <a:latin typeface="Arial" panose="020B0604020202020204" pitchFamily="34" charset="0"/>
                <a:cs typeface="B Yekan" panose="00000400000000000000" pitchFamily="2" charset="-78"/>
              </a:rPr>
              <a:t>5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. هرگز برای دریافت آنتی بیوتیک در جهت درمان عفونتهای ویروسی به پزشک یا داروساز اصرار نکنیم.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6. هرگز در دفعات جدید ابتلا به بیماری، خودسرانه مصرف آنتی بیوتیک قبلی را تکرار نکنیم.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7. هرگز داروی تجویز شده پزشک برای بیماری خود را به فرد دیگری پیشنهاد نکنیم.</a:t>
            </a:r>
          </a:p>
          <a:p>
            <a:pPr algn="just" rtl="1">
              <a:lnSpc>
                <a:spcPct val="170000"/>
              </a:lnSpc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8. هرگز برای درمان عفونت در گروههای حساس مانند نوزادان، کودکان و سالمندان بدون مشورت با پزشک آنتی بیوتیک استفاده نکنیم.</a:t>
            </a:r>
            <a:endParaRPr lang="fa-IR" sz="2000" b="1" dirty="0">
              <a:latin typeface="Arial" panose="020B0604020202020204" pitchFamily="34" charset="0"/>
              <a:cs typeface="B Yekan" panose="00000400000000000000" pitchFamily="2" charset="-78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6136667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11477" t="18076" r="7086" b="18603"/>
          <a:stretch/>
        </p:blipFill>
        <p:spPr>
          <a:xfrm>
            <a:off x="10593000" y="6136667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716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901522" y="1873004"/>
            <a:ext cx="10084702" cy="398017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20000"/>
              </a:lnSpc>
              <a:buNone/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1. آنتی بیوتیک ها بر بیماری های ویروسی بی تاثیــــــر هستند؛ بنابراین، عفونت هایی مانند سرماخوردگی، آنفلوانزا و بسیاری از گلودردها نیازی به درمان با آنتی بیوتیک نــــدارند.</a:t>
            </a:r>
          </a:p>
          <a:p>
            <a:pPr marL="0" indent="0" algn="just" rtl="1">
              <a:lnSpc>
                <a:spcPct val="120000"/>
              </a:lnSpc>
              <a:buNone/>
            </a:pPr>
            <a:r>
              <a:rPr lang="fa-IR" sz="2000" b="1" dirty="0">
                <a:latin typeface="Arial" panose="020B0604020202020204" pitchFamily="34" charset="0"/>
                <a:cs typeface="B Yekan" panose="00000400000000000000" pitchFamily="2" charset="-78"/>
              </a:rPr>
              <a:t>2. هر داروی آنتی بیوتیک بر طیف خاصی از باکتری ها موثر است و ممکن است یک آنتی بیوتیک بر نوع دیگری از عفونت های باکتریایی موثر نــــــباشد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.</a:t>
            </a:r>
          </a:p>
          <a:p>
            <a:pPr marL="0" lvl="0" indent="0" algn="just" rtl="1">
              <a:lnSpc>
                <a:spcPct val="120000"/>
              </a:lnSpc>
              <a:buNone/>
            </a:pPr>
            <a:r>
              <a:rPr lang="fa-IR" sz="2000" b="1" dirty="0" smtClean="0">
                <a:cs typeface="B Yekan" panose="00000400000000000000" pitchFamily="2" charset="-78"/>
              </a:rPr>
              <a:t>3. باکتری </a:t>
            </a:r>
            <a:r>
              <a:rPr lang="fa-IR" sz="2000" b="1" dirty="0">
                <a:cs typeface="B Yekan" panose="00000400000000000000" pitchFamily="2" charset="-78"/>
              </a:rPr>
              <a:t>ها و قارچ ها همواره به دنبال یافتن راهی جدید برای خنثی کردن اثرات آنتی بیوتیک ها هستند. در صورت </a:t>
            </a:r>
            <a:r>
              <a:rPr lang="fa-IR" sz="2000" b="1" dirty="0" smtClean="0">
                <a:cs typeface="B Yekan" panose="00000400000000000000" pitchFamily="2" charset="-78"/>
              </a:rPr>
              <a:t>استفاده در موارد غیر صحیح و مقاوم </a:t>
            </a:r>
            <a:r>
              <a:rPr lang="fa-IR" sz="2000" b="1" dirty="0">
                <a:cs typeface="B Yekan" panose="00000400000000000000" pitchFamily="2" charset="-78"/>
              </a:rPr>
              <a:t>شدن باکتری ها به آنتی بیوتیک ها، باکتری از بین نرفته و به رشد و تکثیر خود ادامه می دهد، طول دوره بستری افزایش یافته، بار مالی بیشتری به بیمار تحمیل شده و به سبب تعدد آنتی بیوتیک های تجویزی عوارض بیشتری را تجربه خواهد کرد و نهایتا دیگر دارویی برای درمان عفونت بیمار وجود نخواهد داشت</a:t>
            </a:r>
            <a:r>
              <a:rPr lang="fa-IR" sz="2000" b="1" dirty="0" smtClean="0">
                <a:cs typeface="B Yekan" panose="00000400000000000000" pitchFamily="2" charset="-78"/>
              </a:rPr>
              <a:t>.</a:t>
            </a:r>
            <a:endParaRPr lang="fa-IR" sz="2000" b="1" dirty="0" smtClean="0">
              <a:latin typeface="Arial" panose="020B0604020202020204" pitchFamily="34" charset="0"/>
              <a:cs typeface="B Yekan" panose="00000400000000000000" pitchFamily="2" charset="-78"/>
            </a:endParaRPr>
          </a:p>
          <a:p>
            <a:pPr marL="0" indent="0" algn="just" rtl="1">
              <a:lnSpc>
                <a:spcPct val="120000"/>
              </a:lnSpc>
              <a:buNone/>
            </a:pP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4. تشخیص اینکه عفونت باکتریایی است یا ویروسی </a:t>
            </a:r>
            <a:r>
              <a:rPr lang="fa-IR" sz="2000" b="1" u="sng" dirty="0" smtClean="0">
                <a:latin typeface="Arial" panose="020B0604020202020204" pitchFamily="34" charset="0"/>
                <a:cs typeface="B Yekan" panose="00000400000000000000" pitchFamily="2" charset="-78"/>
              </a:rPr>
              <a:t>تنــــــــها بر عهده پزشک </a:t>
            </a:r>
            <a:r>
              <a:rPr lang="fa-IR" sz="2000" b="1" dirty="0" smtClean="0">
                <a:latin typeface="Arial" panose="020B0604020202020204" pitchFamily="34" charset="0"/>
                <a:cs typeface="B Yekan" panose="00000400000000000000" pitchFamily="2" charset="-78"/>
              </a:rPr>
              <a:t>است.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72810" y="278154"/>
            <a:ext cx="57647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fa-IR" sz="4000" b="1" dirty="0">
                <a:latin typeface="Arial" panose="020B0604020202020204" pitchFamily="34" charset="0"/>
                <a:cs typeface="B Nikoo" panose="00000400000000000000" pitchFamily="2" charset="-78"/>
              </a:rPr>
              <a:t>چرا </a:t>
            </a:r>
            <a:r>
              <a:rPr lang="fa-IR" sz="4000" b="1" dirty="0" smtClean="0">
                <a:latin typeface="Arial" panose="020B0604020202020204" pitchFamily="34" charset="0"/>
                <a:cs typeface="B Nikoo" panose="00000400000000000000" pitchFamily="2" charset="-78"/>
              </a:rPr>
              <a:t>نــــــباید خــــــودسرانه </a:t>
            </a:r>
          </a:p>
          <a:p>
            <a:pPr algn="ctr" rtl="1">
              <a:lnSpc>
                <a:spcPct val="120000"/>
              </a:lnSpc>
            </a:pPr>
            <a:r>
              <a:rPr lang="fa-IR" sz="4000" b="1" dirty="0" smtClean="0">
                <a:latin typeface="Arial" panose="020B0604020202020204" pitchFamily="34" charset="0"/>
                <a:cs typeface="B Nikoo" panose="00000400000000000000" pitchFamily="2" charset="-78"/>
              </a:rPr>
              <a:t>درمان </a:t>
            </a:r>
            <a:r>
              <a:rPr lang="fa-IR" sz="4000" b="1" dirty="0">
                <a:latin typeface="Arial" panose="020B0604020202020204" pitchFamily="34" charset="0"/>
                <a:cs typeface="B Nikoo" panose="00000400000000000000" pitchFamily="2" charset="-78"/>
              </a:rPr>
              <a:t>آنتی بیوتیکی انجام </a:t>
            </a:r>
            <a:r>
              <a:rPr lang="fa-IR" sz="4000" b="1" dirty="0" smtClean="0">
                <a:latin typeface="Arial" panose="020B0604020202020204" pitchFamily="34" charset="0"/>
                <a:cs typeface="B Nikoo" panose="00000400000000000000" pitchFamily="2" charset="-78"/>
              </a:rPr>
              <a:t>دهیم؟</a:t>
            </a:r>
            <a:endParaRPr lang="fa-IR" sz="4000" b="1" dirty="0">
              <a:latin typeface="Arial" panose="020B0604020202020204" pitchFamily="34" charset="0"/>
              <a:cs typeface="B Nikoo" panose="00000400000000000000" pitchFamily="2" charset="-78"/>
            </a:endParaRPr>
          </a:p>
        </p:txBody>
      </p:sp>
      <p:pic>
        <p:nvPicPr>
          <p:cNvPr id="4" name="Picture 3" descr="Logo3-دانشگا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310" y="104456"/>
            <a:ext cx="1345998" cy="190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36536" y="6095239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1477" t="18076" r="7086" b="18603"/>
          <a:stretch/>
        </p:blipFill>
        <p:spPr>
          <a:xfrm>
            <a:off x="599256" y="5937421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4135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8369" y="1365160"/>
            <a:ext cx="8205942" cy="44268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marR="121920" indent="-285750" algn="ctr" rtl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§"/>
            </a:pP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جهت دریافت اطلاعات و مشاوره های دارویی و انواع مسمومیت ها ، با </a:t>
            </a:r>
            <a:r>
              <a:rPr lang="fa-IR" b="1" kern="1400" dirty="0" smtClean="0">
                <a:ln>
                  <a:noFill/>
                </a:ln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شماره </a:t>
            </a:r>
            <a:r>
              <a:rPr lang="fa-IR" b="1" kern="14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ستاد ملی اطلاع رسانی دارو و سموم، </a:t>
            </a:r>
            <a:r>
              <a:rPr lang="fa-IR" b="1" kern="140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190</a:t>
            </a:r>
            <a:r>
              <a:rPr lang="fa-IR" b="1" kern="14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 </a:t>
            </a:r>
            <a:r>
              <a:rPr lang="fa-IR" b="1" kern="1400" dirty="0" smtClean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داخلی </a:t>
            </a:r>
            <a:r>
              <a:rPr lang="fa-IR" b="1" kern="1400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3 </a:t>
            </a: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تماس حاصل فرمایید.</a:t>
            </a:r>
            <a:endParaRPr lang="fa-IR" sz="11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B Nazanin,Bold"/>
                <a:cs typeface="B Titr" panose="00000700000000000000" pitchFamily="2" charset="-78"/>
              </a:rPr>
              <a:t>ساعت پاسخگویی: 8 الی 24</a:t>
            </a:r>
            <a:endParaRPr lang="fa-IR" sz="11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sz="2400" kern="1400" dirty="0">
                <a:solidFill>
                  <a:srgbClr val="000000"/>
                </a:solidFill>
                <a:latin typeface="Symbol" panose="05050102010706020507" pitchFamily="18" charset="2"/>
                <a:cs typeface="B Nazanin" panose="00000400000000000000" pitchFamily="2" charset="-78"/>
                <a:sym typeface="Symbol" panose="05050102010706020507" pitchFamily="18" charset="2"/>
              </a:rPr>
              <a:t> </a:t>
            </a: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در صورت مشاهده علائم ابتلای احتمالی به کرونا،</a:t>
            </a:r>
            <a:endParaRPr lang="fa-IR" sz="11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9373" marR="59373" indent="-59373" algn="ctr" rtl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مانند تب، سرفه و عطسه با </a:t>
            </a:r>
            <a:r>
              <a:rPr lang="fa-IR" b="1" kern="1400" dirty="0" smtClean="0">
                <a:ln>
                  <a:noFill/>
                </a:ln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شماره</a:t>
            </a:r>
            <a:r>
              <a:rPr lang="fa-IR" b="1" kern="140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b="1" kern="14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ستاد ملی وزارت بهداشت و درمان، </a:t>
            </a:r>
            <a:r>
              <a:rPr lang="fa-IR" b="1" kern="140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4030 </a:t>
            </a: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تماس گرفته </a:t>
            </a:r>
          </a:p>
          <a:p>
            <a:pPr marL="59373" marR="59373" indent="-59373" algn="ctr" rtl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fa-IR" b="1" kern="1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Calibri" panose="020F0502020204030204" pitchFamily="34" charset="0"/>
                <a:cs typeface="B Titr" panose="00000700000000000000" pitchFamily="2" charset="-78"/>
              </a:rPr>
              <a:t>و مراتب را اطلاع دهید.</a:t>
            </a:r>
            <a:endParaRPr lang="fa-IR" sz="1100" kern="140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r" rtl="1">
              <a:lnSpc>
                <a:spcPct val="200000"/>
              </a:lnSpc>
              <a:spcAft>
                <a:spcPts val="600"/>
              </a:spcAft>
            </a:pPr>
            <a:r>
              <a:rPr lang="fa-IR" sz="11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fa-IR" sz="11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3" name="Picture 2" descr="Logo3-دانشگا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310" y="104456"/>
            <a:ext cx="1345998" cy="190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836536" y="6095239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1477" t="18076" r="7086" b="18603"/>
          <a:stretch/>
        </p:blipFill>
        <p:spPr>
          <a:xfrm>
            <a:off x="599256" y="5937421"/>
            <a:ext cx="1369113" cy="6040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1333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801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Arial</vt:lpstr>
      <vt:lpstr>B Bardiya</vt:lpstr>
      <vt:lpstr>B Elm</vt:lpstr>
      <vt:lpstr>B Mehr</vt:lpstr>
      <vt:lpstr>B Nazanin</vt:lpstr>
      <vt:lpstr>B Nazanin,Bold</vt:lpstr>
      <vt:lpstr>B Nikoo</vt:lpstr>
      <vt:lpstr>B Titr</vt:lpstr>
      <vt:lpstr>B Yekan</vt:lpstr>
      <vt:lpstr>Calibri</vt:lpstr>
      <vt:lpstr>Calibri Light</vt:lpstr>
      <vt:lpstr>IranNastaliq</vt:lpstr>
      <vt:lpstr>Symbol</vt:lpstr>
      <vt:lpstr>Tahoma</vt:lpstr>
      <vt:lpstr>Wingdings</vt:lpstr>
      <vt:lpstr>Office Theme</vt:lpstr>
      <vt:lpstr>هفته جهانی آگاه سازی از  داروهای آنتی میکروبیال</vt:lpstr>
      <vt:lpstr>PowerPoint Presentation</vt:lpstr>
      <vt:lpstr>مقاومت میکروبی چیست  ؟؟؟</vt:lpstr>
      <vt:lpstr>چرا باید نگران مقاومت میکروبی باشیم ؟</vt:lpstr>
      <vt:lpstr>برای کمک به جلوگیری از وقوع مقاومت میکروبی چه باید کنیم؟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هفته جهانی آگاه سازی از  داروهای آنتی میکروبیال</dc:title>
  <dc:creator>vagheie</dc:creator>
  <cp:lastModifiedBy>روابط عمومی</cp:lastModifiedBy>
  <cp:revision>24</cp:revision>
  <dcterms:created xsi:type="dcterms:W3CDTF">2021-10-30T07:26:31Z</dcterms:created>
  <dcterms:modified xsi:type="dcterms:W3CDTF">2021-11-17T06:25:19Z</dcterms:modified>
</cp:coreProperties>
</file>