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5" d="100"/>
          <a:sy n="65" d="100"/>
        </p:scale>
        <p:origin x="66" y="2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915D2B2-DB81-4169-9B4A-86671774B22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457965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5D2B2-DB81-4169-9B4A-86671774B22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3401800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5D2B2-DB81-4169-9B4A-86671774B22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1925167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15D2B2-DB81-4169-9B4A-86671774B22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3956410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915D2B2-DB81-4169-9B4A-86671774B22B}" type="datetimeFigureOut">
              <a:rPr lang="en-US" smtClean="0"/>
              <a:t>9/30/2021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176058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915D2B2-DB81-4169-9B4A-86671774B22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2488844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915D2B2-DB81-4169-9B4A-86671774B22B}" type="datetimeFigureOut">
              <a:rPr lang="en-US" smtClean="0"/>
              <a:t>9/30/2021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2972877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915D2B2-DB81-4169-9B4A-86671774B22B}" type="datetimeFigureOut">
              <a:rPr lang="en-US" smtClean="0"/>
              <a:t>9/30/2021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4043888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D2B2-DB81-4169-9B4A-86671774B22B}" type="datetimeFigureOut">
              <a:rPr lang="en-US" smtClean="0"/>
              <a:t>9/30/2021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3514625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15D2B2-DB81-4169-9B4A-86671774B22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1907305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15D2B2-DB81-4169-9B4A-86671774B22B}" type="datetimeFigureOut">
              <a:rPr lang="en-US" smtClean="0"/>
              <a:t>9/30/2021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5707EE-9E56-4265-AD8A-75013115C1B5}" type="slidenum">
              <a:rPr lang="en-US" smtClean="0"/>
              <a:t>‹#›</a:t>
            </a:fld>
            <a:endParaRPr lang="en-US"/>
          </a:p>
        </p:txBody>
      </p:sp>
    </p:spTree>
    <p:extLst>
      <p:ext uri="{BB962C8B-B14F-4D97-AF65-F5344CB8AC3E}">
        <p14:creationId xmlns:p14="http://schemas.microsoft.com/office/powerpoint/2010/main" val="311849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5D2B2-DB81-4169-9B4A-86671774B22B}" type="datetimeFigureOut">
              <a:rPr lang="en-US" smtClean="0"/>
              <a:t>9/30/2021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707EE-9E56-4265-AD8A-75013115C1B5}" type="slidenum">
              <a:rPr lang="en-US" smtClean="0"/>
              <a:t>‹#›</a:t>
            </a:fld>
            <a:endParaRPr lang="en-US"/>
          </a:p>
        </p:txBody>
      </p:sp>
    </p:spTree>
    <p:extLst>
      <p:ext uri="{BB962C8B-B14F-4D97-AF65-F5344CB8AC3E}">
        <p14:creationId xmlns:p14="http://schemas.microsoft.com/office/powerpoint/2010/main" val="35968741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4814" y="618185"/>
            <a:ext cx="6842978" cy="1262130"/>
          </a:xfrm>
        </p:spPr>
        <p:txBody>
          <a:bodyPr>
            <a:noAutofit/>
          </a:bodyPr>
          <a:lstStyle/>
          <a:p>
            <a:r>
              <a:rPr lang="fa-IR" sz="5400" dirty="0" smtClean="0">
                <a:cs typeface="B Titr" panose="00000700000000000000" pitchFamily="2" charset="-78"/>
              </a:rPr>
              <a:t>دارودرمانی در سالمندان</a:t>
            </a:r>
            <a:endParaRPr lang="en-US" sz="5400" dirty="0">
              <a:cs typeface="B Titr" panose="00000700000000000000" pitchFamily="2" charset="-78"/>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266" y="309982"/>
            <a:ext cx="1599455" cy="2262455"/>
          </a:xfrm>
          <a:prstGeom prst="rect">
            <a:avLst/>
          </a:prstGeom>
        </p:spPr>
      </p:pic>
      <p:sp>
        <p:nvSpPr>
          <p:cNvPr id="5" name="Rectangle 4"/>
          <p:cNvSpPr/>
          <p:nvPr/>
        </p:nvSpPr>
        <p:spPr>
          <a:xfrm>
            <a:off x="4486773" y="5895556"/>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6" name="Picture 5"/>
          <p:cNvPicPr>
            <a:picLocks noChangeAspect="1"/>
          </p:cNvPicPr>
          <p:nvPr/>
        </p:nvPicPr>
        <p:blipFill rotWithShape="1">
          <a:blip r:embed="rId3"/>
          <a:srcRect l="13629" t="13495" r="8466" b="13867"/>
          <a:stretch/>
        </p:blipFill>
        <p:spPr>
          <a:xfrm>
            <a:off x="1054266" y="5614819"/>
            <a:ext cx="1800548" cy="691515"/>
          </a:xfrm>
          <a:prstGeom prst="rect">
            <a:avLst/>
          </a:prstGeom>
        </p:spPr>
      </p:pic>
      <p:pic>
        <p:nvPicPr>
          <p:cNvPr id="10" name="Picture 9"/>
          <p:cNvPicPr>
            <a:picLocks noChangeAspect="1"/>
          </p:cNvPicPr>
          <p:nvPr/>
        </p:nvPicPr>
        <p:blipFill rotWithShape="1">
          <a:blip r:embed="rId4">
            <a:extLst>
              <a:ext uri="{28A0092B-C50C-407E-A947-70E740481C1C}">
                <a14:useLocalDpi xmlns:a14="http://schemas.microsoft.com/office/drawing/2010/main" val="0"/>
              </a:ext>
            </a:extLst>
          </a:blip>
          <a:srcRect l="3052" b="18648"/>
          <a:stretch/>
        </p:blipFill>
        <p:spPr>
          <a:xfrm>
            <a:off x="3506003" y="2197809"/>
            <a:ext cx="5540599" cy="3099515"/>
          </a:xfrm>
          <a:prstGeom prst="rect">
            <a:avLst/>
          </a:prstGeom>
        </p:spPr>
      </p:pic>
    </p:spTree>
    <p:extLst>
      <p:ext uri="{BB962C8B-B14F-4D97-AF65-F5344CB8AC3E}">
        <p14:creationId xmlns:p14="http://schemas.microsoft.com/office/powerpoint/2010/main" val="573018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49251" y="2572436"/>
            <a:ext cx="10090029" cy="3026156"/>
          </a:xfrm>
        </p:spPr>
        <p:txBody>
          <a:bodyPr>
            <a:noAutofit/>
          </a:bodyPr>
          <a:lstStyle/>
          <a:p>
            <a:pPr marL="457200" indent="-457200" algn="just" rtl="1">
              <a:buFont typeface="Arial" panose="020B0604020202020204" pitchFamily="34" charset="0"/>
              <a:buChar char="•"/>
            </a:pPr>
            <a:r>
              <a:rPr lang="fa-IR" sz="2800" dirty="0" smtClean="0">
                <a:cs typeface="B Nazanin" panose="00000400000000000000" pitchFamily="2" charset="-78"/>
              </a:rPr>
              <a:t>با افزایش سن، بیماری های مزمن مانند فشار خون، دیابت، آرتروز و ... پدیدار می شوند</a:t>
            </a:r>
            <a:r>
              <a:rPr lang="fa-IR" sz="2800" dirty="0">
                <a:cs typeface="B Nazanin" panose="00000400000000000000" pitchFamily="2" charset="-78"/>
              </a:rPr>
              <a:t> </a:t>
            </a:r>
            <a:r>
              <a:rPr lang="fa-IR" sz="2800" dirty="0" smtClean="0">
                <a:cs typeface="B Nazanin" panose="00000400000000000000" pitchFamily="2" charset="-78"/>
              </a:rPr>
              <a:t>و به گزارش مراکز </a:t>
            </a:r>
            <a:r>
              <a:rPr lang="fa-IR" sz="2800" dirty="0">
                <a:cs typeface="B Nazanin" panose="00000400000000000000" pitchFamily="2" charset="-78"/>
              </a:rPr>
              <a:t>نگهداری از </a:t>
            </a:r>
            <a:r>
              <a:rPr lang="fa-IR" sz="2800" dirty="0" smtClean="0">
                <a:cs typeface="B Nazanin" panose="00000400000000000000" pitchFamily="2" charset="-78"/>
              </a:rPr>
              <a:t>سالمندان، روزانه 8-6 </a:t>
            </a:r>
            <a:r>
              <a:rPr lang="fa-IR" sz="2800" dirty="0">
                <a:cs typeface="B Nazanin" panose="00000400000000000000" pitchFamily="2" charset="-78"/>
              </a:rPr>
              <a:t>عدد </a:t>
            </a:r>
            <a:r>
              <a:rPr lang="fa-IR" sz="2800" dirty="0" smtClean="0">
                <a:cs typeface="B Nazanin" panose="00000400000000000000" pitchFamily="2" charset="-78"/>
              </a:rPr>
              <a:t>دارو به وسیله </a:t>
            </a:r>
            <a:r>
              <a:rPr lang="fa-IR" sz="2800" dirty="0">
                <a:cs typeface="B Nazanin" panose="00000400000000000000" pitchFamily="2" charset="-78"/>
              </a:rPr>
              <a:t>سالمندان مصرف </a:t>
            </a:r>
            <a:r>
              <a:rPr lang="fa-IR" sz="2800" dirty="0" smtClean="0">
                <a:cs typeface="B Nazanin" panose="00000400000000000000" pitchFamily="2" charset="-78"/>
              </a:rPr>
              <a:t>می شود.</a:t>
            </a:r>
          </a:p>
          <a:p>
            <a:pPr marL="571500" indent="-571500" algn="just" rtl="1">
              <a:buFont typeface="Arial" panose="020B0604020202020204" pitchFamily="34" charset="0"/>
              <a:buChar char="•"/>
            </a:pPr>
            <a:r>
              <a:rPr lang="fa-IR" sz="2800" dirty="0">
                <a:cs typeface="B Nazanin" panose="00000400000000000000" pitchFamily="2" charset="-78"/>
              </a:rPr>
              <a:t>با افزایش سن، عملکرد دستگاه ها و اندام های بدن مانند کلیه و کبد دچار اختلال شده و قدرت آنها برای پاکسازی داروها از بدن کاهش می یابد.</a:t>
            </a:r>
          </a:p>
          <a:p>
            <a:pPr marL="571500" indent="-571500" algn="just" rtl="1">
              <a:buFont typeface="Arial" panose="020B0604020202020204" pitchFamily="34" charset="0"/>
              <a:buChar char="•"/>
            </a:pPr>
            <a:r>
              <a:rPr lang="fa-IR" sz="2800" dirty="0">
                <a:cs typeface="B Nazanin" panose="00000400000000000000" pitchFamily="2" charset="-78"/>
              </a:rPr>
              <a:t>از طرفی دیگر، مشکلات گوارشی مثل التهاب و زخم معده، کاهش حرکات روده و یبوست هم بر میزان جذب دارو تاثیر میگذارد</a:t>
            </a:r>
            <a:r>
              <a:rPr lang="fa-IR" sz="2800" dirty="0" smtClean="0">
                <a:cs typeface="B Nazanin" panose="00000400000000000000" pitchFamily="2" charset="-78"/>
              </a:rPr>
              <a:t>.</a:t>
            </a:r>
            <a:endParaRPr lang="fa-IR" sz="2800" dirty="0">
              <a:cs typeface="B Nazanin" panose="00000400000000000000" pitchFamily="2" charset="-78"/>
            </a:endParaRPr>
          </a:p>
        </p:txBody>
      </p:sp>
      <p:sp>
        <p:nvSpPr>
          <p:cNvPr id="7" name="Subtitle 2"/>
          <p:cNvSpPr txBox="1">
            <a:spLocks/>
          </p:cNvSpPr>
          <p:nvPr/>
        </p:nvSpPr>
        <p:spPr>
          <a:xfrm>
            <a:off x="2132020" y="1019425"/>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a:solidFill>
                  <a:srgbClr val="FF0000"/>
                </a:solidFill>
                <a:cs typeface="B Nazanin" panose="00000400000000000000" pitchFamily="2" charset="-78"/>
              </a:rPr>
              <a:t>چرا عوارض دارودرمانی در سالمندان </a:t>
            </a:r>
            <a:r>
              <a:rPr lang="fa-IR" sz="3600" dirty="0" smtClean="0">
                <a:solidFill>
                  <a:srgbClr val="FF0000"/>
                </a:solidFill>
                <a:cs typeface="B Nazanin" panose="00000400000000000000" pitchFamily="2" charset="-78"/>
              </a:rPr>
              <a:t>بیش </a:t>
            </a:r>
            <a:r>
              <a:rPr lang="fa-IR" sz="3600" dirty="0">
                <a:solidFill>
                  <a:srgbClr val="FF0000"/>
                </a:solidFill>
                <a:cs typeface="B Nazanin" panose="00000400000000000000" pitchFamily="2" charset="-78"/>
              </a:rPr>
              <a:t>از سایر </a:t>
            </a:r>
            <a:r>
              <a:rPr lang="fa-IR" sz="3600" dirty="0" smtClean="0">
                <a:solidFill>
                  <a:srgbClr val="FF0000"/>
                </a:solidFill>
                <a:cs typeface="B Nazanin" panose="00000400000000000000" pitchFamily="2" charset="-78"/>
              </a:rPr>
              <a:t>گروههای </a:t>
            </a:r>
            <a:r>
              <a:rPr lang="fa-IR" sz="3600" dirty="0">
                <a:solidFill>
                  <a:srgbClr val="FF0000"/>
                </a:solidFill>
                <a:cs typeface="B Nazanin" panose="00000400000000000000" pitchFamily="2" charset="-78"/>
              </a:rPr>
              <a:t>سنی بوده </a:t>
            </a:r>
            <a:r>
              <a:rPr lang="fa-IR" sz="3600" dirty="0" smtClean="0">
                <a:solidFill>
                  <a:srgbClr val="FF0000"/>
                </a:solidFill>
                <a:cs typeface="B Nazanin" panose="00000400000000000000" pitchFamily="2" charset="-78"/>
              </a:rPr>
              <a:t>و </a:t>
            </a:r>
            <a:r>
              <a:rPr lang="fa-IR" sz="3600" dirty="0">
                <a:solidFill>
                  <a:srgbClr val="FF0000"/>
                </a:solidFill>
                <a:cs typeface="B Nazanin" panose="00000400000000000000" pitchFamily="2" charset="-78"/>
              </a:rPr>
              <a:t>تجویز دارو در آن ها نیاز به دقت بیشتری خواهد داشت</a:t>
            </a:r>
            <a:r>
              <a:rPr lang="fa-IR" sz="3600" dirty="0" smtClean="0">
                <a:solidFill>
                  <a:srgbClr val="FF0000"/>
                </a:solidFill>
                <a:cs typeface="B Nazanin" panose="00000400000000000000" pitchFamily="2" charset="-78"/>
              </a:rPr>
              <a:t>؟</a:t>
            </a:r>
            <a:endParaRPr lang="fa-IR" sz="3600" dirty="0">
              <a:solidFill>
                <a:srgbClr val="FF0000"/>
              </a:solidFill>
              <a:cs typeface="B Nazanin"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266" y="309982"/>
            <a:ext cx="1599455" cy="2262455"/>
          </a:xfrm>
          <a:prstGeom prst="rect">
            <a:avLst/>
          </a:prstGeom>
        </p:spPr>
      </p:pic>
      <p:sp>
        <p:nvSpPr>
          <p:cNvPr id="8" name="Rectangle 7"/>
          <p:cNvSpPr/>
          <p:nvPr/>
        </p:nvSpPr>
        <p:spPr>
          <a:xfrm>
            <a:off x="4361711" y="5775910"/>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3"/>
          <a:srcRect l="13629" t="13495" r="8466" b="13867"/>
          <a:stretch/>
        </p:blipFill>
        <p:spPr>
          <a:xfrm>
            <a:off x="1054266" y="5453727"/>
            <a:ext cx="1800548" cy="691515"/>
          </a:xfrm>
          <a:prstGeom prst="rect">
            <a:avLst/>
          </a:prstGeom>
        </p:spPr>
      </p:pic>
    </p:spTree>
    <p:extLst>
      <p:ext uri="{BB962C8B-B14F-4D97-AF65-F5344CB8AC3E}">
        <p14:creationId xmlns:p14="http://schemas.microsoft.com/office/powerpoint/2010/main" val="5333895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1553" b="16702"/>
          <a:stretch/>
        </p:blipFill>
        <p:spPr>
          <a:xfrm>
            <a:off x="1229890" y="3588257"/>
            <a:ext cx="3174685" cy="1872385"/>
          </a:xfrm>
          <a:prstGeom prst="rect">
            <a:avLst/>
          </a:prstGeom>
        </p:spPr>
      </p:pic>
      <p:sp>
        <p:nvSpPr>
          <p:cNvPr id="3" name="Subtitle 2"/>
          <p:cNvSpPr>
            <a:spLocks noGrp="1"/>
          </p:cNvSpPr>
          <p:nvPr>
            <p:ph type="subTitle" idx="1"/>
          </p:nvPr>
        </p:nvSpPr>
        <p:spPr>
          <a:xfrm>
            <a:off x="1076975" y="1732731"/>
            <a:ext cx="9513304" cy="1270752"/>
          </a:xfrm>
        </p:spPr>
        <p:txBody>
          <a:bodyPr>
            <a:noAutofit/>
          </a:bodyPr>
          <a:lstStyle/>
          <a:p>
            <a:pPr algn="just" rtl="1"/>
            <a:r>
              <a:rPr lang="fa-IR" sz="2800" dirty="0" smtClean="0">
                <a:cs typeface="B Nazanin" panose="00000400000000000000" pitchFamily="2" charset="-78"/>
              </a:rPr>
              <a:t>راهکار اول: </a:t>
            </a:r>
          </a:p>
          <a:p>
            <a:pPr algn="just" rtl="1"/>
            <a:r>
              <a:rPr lang="fa-IR" sz="2800" dirty="0" smtClean="0">
                <a:cs typeface="B Nazanin" panose="00000400000000000000" pitchFamily="2" charset="-78"/>
              </a:rPr>
              <a:t>سالمندان به دلیل اختلالات حواس و حافظه، تضعیف حس بینایی و چشایی و همینطور تنوع در داروهای تجویز شده به وسیله پزشکان متعدد، ممکن است مصرف دارویی را فراموش کرده و در نتیجه دارو را به میزان بیشتر یا کمتری از دوز مورد نیاز بدن دریافت </a:t>
            </a:r>
            <a:r>
              <a:rPr lang="fa-IR" sz="2800" dirty="0">
                <a:cs typeface="B Nazanin" panose="00000400000000000000" pitchFamily="2" charset="-78"/>
              </a:rPr>
              <a:t>نماید. </a:t>
            </a:r>
          </a:p>
        </p:txBody>
      </p:sp>
      <p:sp>
        <p:nvSpPr>
          <p:cNvPr id="7" name="Subtitle 2"/>
          <p:cNvSpPr txBox="1">
            <a:spLocks/>
          </p:cNvSpPr>
          <p:nvPr/>
        </p:nvSpPr>
        <p:spPr>
          <a:xfrm>
            <a:off x="1954539" y="931982"/>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smtClean="0">
                <a:solidFill>
                  <a:srgbClr val="FF0000"/>
                </a:solidFill>
                <a:cs typeface="B Nazanin" panose="00000400000000000000" pitchFamily="2" charset="-78"/>
              </a:rPr>
              <a:t>راهکارهای کاهش خطاهای دارودرمانی در سالمندان</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6975" y="171483"/>
            <a:ext cx="1599455" cy="2262455"/>
          </a:xfrm>
          <a:prstGeom prst="rect">
            <a:avLst/>
          </a:prstGeom>
        </p:spPr>
      </p:pic>
      <p:sp>
        <p:nvSpPr>
          <p:cNvPr id="8" name="Rectangle 7"/>
          <p:cNvSpPr/>
          <p:nvPr/>
        </p:nvSpPr>
        <p:spPr>
          <a:xfrm>
            <a:off x="4566568" y="5877581"/>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4"/>
          <a:srcRect l="13629" t="13495" r="8466" b="13867"/>
          <a:stretch/>
        </p:blipFill>
        <p:spPr>
          <a:xfrm>
            <a:off x="1229890" y="5555398"/>
            <a:ext cx="1800548" cy="691515"/>
          </a:xfrm>
          <a:prstGeom prst="rect">
            <a:avLst/>
          </a:prstGeom>
        </p:spPr>
      </p:pic>
      <p:sp>
        <p:nvSpPr>
          <p:cNvPr id="4" name="Rectangle 3"/>
          <p:cNvSpPr/>
          <p:nvPr/>
        </p:nvSpPr>
        <p:spPr>
          <a:xfrm>
            <a:off x="4678487" y="3804232"/>
            <a:ext cx="5911791" cy="1815882"/>
          </a:xfrm>
          <a:prstGeom prst="rect">
            <a:avLst/>
          </a:prstGeom>
        </p:spPr>
        <p:txBody>
          <a:bodyPr wrap="square">
            <a:spAutoFit/>
          </a:bodyPr>
          <a:lstStyle/>
          <a:p>
            <a:pPr algn="just" rtl="1"/>
            <a:r>
              <a:rPr lang="fa-IR" sz="2800" dirty="0">
                <a:cs typeface="B Nazanin" panose="00000400000000000000" pitchFamily="2" charset="-78"/>
              </a:rPr>
              <a:t>تهیه یک لیست کامل از داروهای مصرفی بیماران سالمند و در اختیار پزشک قرار دادن آن در مراجعات بعدی می تواند از بروز خطا در مصرف داروها جلوگیری کند.</a:t>
            </a:r>
          </a:p>
        </p:txBody>
      </p:sp>
    </p:spTree>
    <p:extLst>
      <p:ext uri="{BB962C8B-B14F-4D97-AF65-F5344CB8AC3E}">
        <p14:creationId xmlns:p14="http://schemas.microsoft.com/office/powerpoint/2010/main" val="2088630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83055" y="1918795"/>
            <a:ext cx="9861034" cy="1935169"/>
          </a:xfrm>
        </p:spPr>
        <p:txBody>
          <a:bodyPr>
            <a:noAutofit/>
          </a:bodyPr>
          <a:lstStyle/>
          <a:p>
            <a:pPr algn="just" rtl="1"/>
            <a:r>
              <a:rPr lang="fa-IR" sz="2800" dirty="0">
                <a:cs typeface="B Nazanin" panose="00000400000000000000" pitchFamily="2" charset="-78"/>
              </a:rPr>
              <a:t>راهکار دوم: </a:t>
            </a:r>
            <a:endParaRPr lang="fa-IR" sz="2800" dirty="0" smtClean="0">
              <a:cs typeface="B Nazanin" panose="00000400000000000000" pitchFamily="2" charset="-78"/>
            </a:endParaRPr>
          </a:p>
          <a:p>
            <a:pPr algn="just" rtl="1"/>
            <a:r>
              <a:rPr lang="fa-IR" sz="2800" dirty="0" smtClean="0">
                <a:cs typeface="B Nazanin" panose="00000400000000000000" pitchFamily="2" charset="-78"/>
              </a:rPr>
              <a:t>در </a:t>
            </a:r>
            <a:r>
              <a:rPr lang="fa-IR" sz="2800" dirty="0">
                <a:cs typeface="B Nazanin" panose="00000400000000000000" pitchFamily="2" charset="-78"/>
              </a:rPr>
              <a:t>صورت مصرف اشکال دارویی مایع در بیمار مبتلا به لرزش دست یا ناتوانی حرکتی بهتر است برای تعیین میزان دقیق مصرف، از سرنگ به جای قاشق استفاده شود.</a:t>
            </a:r>
          </a:p>
          <a:p>
            <a:pPr algn="just" rtl="1"/>
            <a:endParaRPr lang="fa-IR" sz="2800" dirty="0">
              <a:cs typeface="B Nazanin" panose="00000400000000000000" pitchFamily="2" charset="-78"/>
            </a:endParaRPr>
          </a:p>
        </p:txBody>
      </p:sp>
      <p:sp>
        <p:nvSpPr>
          <p:cNvPr id="7" name="Subtitle 2"/>
          <p:cNvSpPr txBox="1">
            <a:spLocks/>
          </p:cNvSpPr>
          <p:nvPr/>
        </p:nvSpPr>
        <p:spPr>
          <a:xfrm>
            <a:off x="1954540" y="1097851"/>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smtClean="0">
                <a:solidFill>
                  <a:srgbClr val="FF0000"/>
                </a:solidFill>
                <a:cs typeface="B Nazanin" panose="00000400000000000000" pitchFamily="2" charset="-78"/>
              </a:rPr>
              <a:t>راهکارهای کاهش خطاهای دارودرمانی در سالمندان</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266" y="309982"/>
            <a:ext cx="1599455" cy="2262455"/>
          </a:xfrm>
          <a:prstGeom prst="rect">
            <a:avLst/>
          </a:prstGeom>
        </p:spPr>
      </p:pic>
      <p:sp>
        <p:nvSpPr>
          <p:cNvPr id="8" name="Rectangle 7"/>
          <p:cNvSpPr/>
          <p:nvPr/>
        </p:nvSpPr>
        <p:spPr>
          <a:xfrm>
            <a:off x="4459547" y="5877581"/>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3"/>
          <a:srcRect l="13629" t="13495" r="8466" b="13867"/>
          <a:stretch/>
        </p:blipFill>
        <p:spPr>
          <a:xfrm>
            <a:off x="1183055" y="5716490"/>
            <a:ext cx="1800548" cy="691515"/>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97969" y="3584245"/>
            <a:ext cx="3038277" cy="1701435"/>
          </a:xfrm>
          <a:prstGeom prst="rect">
            <a:avLst/>
          </a:prstGeom>
        </p:spPr>
      </p:pic>
      <p:sp>
        <p:nvSpPr>
          <p:cNvPr id="2" name="Rectangle 1"/>
          <p:cNvSpPr/>
          <p:nvPr/>
        </p:nvSpPr>
        <p:spPr>
          <a:xfrm>
            <a:off x="4752304" y="3584245"/>
            <a:ext cx="6291785" cy="1384995"/>
          </a:xfrm>
          <a:prstGeom prst="rect">
            <a:avLst/>
          </a:prstGeom>
        </p:spPr>
        <p:txBody>
          <a:bodyPr wrap="square">
            <a:spAutoFit/>
          </a:bodyPr>
          <a:lstStyle/>
          <a:p>
            <a:pPr algn="just" rtl="1"/>
            <a:r>
              <a:rPr lang="fa-IR" sz="2800" dirty="0">
                <a:cs typeface="B Nazanin" panose="00000400000000000000" pitchFamily="2" charset="-78"/>
              </a:rPr>
              <a:t>راهکار سوم: </a:t>
            </a:r>
          </a:p>
          <a:p>
            <a:pPr algn="just" rtl="1"/>
            <a:r>
              <a:rPr lang="fa-IR" sz="2800" dirty="0">
                <a:cs typeface="B Nazanin" panose="00000400000000000000" pitchFamily="2" charset="-78"/>
              </a:rPr>
              <a:t>به علت کاهش بزاق و ایجاد مشکل در بلع افراد سالمند، از تجویز داروهای با اندازه بزرگ اجتناب شود.</a:t>
            </a:r>
          </a:p>
        </p:txBody>
      </p:sp>
    </p:spTree>
    <p:extLst>
      <p:ext uri="{BB962C8B-B14F-4D97-AF65-F5344CB8AC3E}">
        <p14:creationId xmlns:p14="http://schemas.microsoft.com/office/powerpoint/2010/main" val="16638794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1954540" y="1218425"/>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smtClean="0">
                <a:solidFill>
                  <a:srgbClr val="FF0000"/>
                </a:solidFill>
                <a:cs typeface="B Nazanin" panose="00000400000000000000" pitchFamily="2" charset="-78"/>
              </a:rPr>
              <a:t>راهکارهای کاهش خطاهای دارودرمانی در سالمندان</a:t>
            </a:r>
            <a:endParaRPr lang="fa-IR" sz="3600" dirty="0">
              <a:solidFill>
                <a:srgbClr val="FF0000"/>
              </a:solidFill>
              <a:cs typeface="B Nazanin"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17695" y="396799"/>
            <a:ext cx="1599455" cy="2262455"/>
          </a:xfrm>
          <a:prstGeom prst="rect">
            <a:avLst/>
          </a:prstGeom>
        </p:spPr>
      </p:pic>
      <p:sp>
        <p:nvSpPr>
          <p:cNvPr id="8" name="Rectangle 7"/>
          <p:cNvSpPr/>
          <p:nvPr/>
        </p:nvSpPr>
        <p:spPr>
          <a:xfrm>
            <a:off x="4361711" y="5775910"/>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3"/>
          <a:srcRect l="13629" t="13495" r="8466" b="13867"/>
          <a:stretch/>
        </p:blipFill>
        <p:spPr>
          <a:xfrm>
            <a:off x="1054266" y="5614819"/>
            <a:ext cx="1800548" cy="691515"/>
          </a:xfrm>
          <a:prstGeom prst="rect">
            <a:avLst/>
          </a:prstGeom>
        </p:spPr>
      </p:pic>
      <p:pic>
        <p:nvPicPr>
          <p:cNvPr id="2" name="Picture 1"/>
          <p:cNvPicPr>
            <a:picLocks noChangeAspect="1"/>
          </p:cNvPicPr>
          <p:nvPr/>
        </p:nvPicPr>
        <p:blipFill rotWithShape="1">
          <a:blip r:embed="rId4">
            <a:extLst>
              <a:ext uri="{28A0092B-C50C-407E-A947-70E740481C1C}">
                <a14:useLocalDpi xmlns:a14="http://schemas.microsoft.com/office/drawing/2010/main" val="0"/>
              </a:ext>
            </a:extLst>
          </a:blip>
          <a:srcRect l="7447" t="1" b="-474"/>
          <a:stretch/>
        </p:blipFill>
        <p:spPr>
          <a:xfrm>
            <a:off x="4564115" y="3014714"/>
            <a:ext cx="2933686" cy="1791412"/>
          </a:xfrm>
          <a:prstGeom prst="rect">
            <a:avLst/>
          </a:prstGeom>
        </p:spPr>
      </p:pic>
      <p:sp>
        <p:nvSpPr>
          <p:cNvPr id="4" name="Rectangle 3"/>
          <p:cNvSpPr/>
          <p:nvPr/>
        </p:nvSpPr>
        <p:spPr>
          <a:xfrm>
            <a:off x="952654" y="2940924"/>
            <a:ext cx="3491976" cy="1938992"/>
          </a:xfrm>
          <a:prstGeom prst="rect">
            <a:avLst/>
          </a:prstGeom>
        </p:spPr>
        <p:txBody>
          <a:bodyPr wrap="square">
            <a:spAutoFit/>
          </a:bodyPr>
          <a:lstStyle/>
          <a:p>
            <a:pPr algn="just" rtl="1"/>
            <a:r>
              <a:rPr lang="fa-IR" sz="2400" dirty="0" smtClean="0">
                <a:cs typeface="B Nazanin" panose="00000400000000000000" pitchFamily="2" charset="-78"/>
              </a:rPr>
              <a:t>راهکار </a:t>
            </a:r>
            <a:r>
              <a:rPr lang="fa-IR" sz="2400" dirty="0">
                <a:cs typeface="B Nazanin" panose="00000400000000000000" pitchFamily="2" charset="-78"/>
              </a:rPr>
              <a:t>پنجم: </a:t>
            </a:r>
          </a:p>
          <a:p>
            <a:pPr algn="just" rtl="1"/>
            <a:r>
              <a:rPr lang="fa-IR" sz="2400" dirty="0" smtClean="0">
                <a:cs typeface="B Nazanin" panose="00000400000000000000" pitchFamily="2" charset="-78"/>
              </a:rPr>
              <a:t>بهتر است پزشکان محترم تمام عوارض داروها و طریقه مصرف آن ها را به طور کامل و به زبان ساده و قابل درک برای بیمار شرح دهند.</a:t>
            </a:r>
            <a:endParaRPr lang="fa-IR" sz="2400" dirty="0">
              <a:cs typeface="B Nazanin" panose="00000400000000000000" pitchFamily="2" charset="-78"/>
            </a:endParaRPr>
          </a:p>
        </p:txBody>
      </p:sp>
      <p:sp>
        <p:nvSpPr>
          <p:cNvPr id="6" name="Rectangle 5"/>
          <p:cNvSpPr/>
          <p:nvPr/>
        </p:nvSpPr>
        <p:spPr>
          <a:xfrm>
            <a:off x="7617286" y="2571592"/>
            <a:ext cx="3544514" cy="2677656"/>
          </a:xfrm>
          <a:prstGeom prst="rect">
            <a:avLst/>
          </a:prstGeom>
        </p:spPr>
        <p:txBody>
          <a:bodyPr wrap="square">
            <a:spAutoFit/>
          </a:bodyPr>
          <a:lstStyle/>
          <a:p>
            <a:pPr algn="just" rtl="1"/>
            <a:r>
              <a:rPr lang="fa-IR" sz="2400" dirty="0">
                <a:cs typeface="B Nazanin" panose="00000400000000000000" pitchFamily="2" charset="-78"/>
              </a:rPr>
              <a:t>راهکار چهارم: </a:t>
            </a:r>
          </a:p>
          <a:p>
            <a:pPr algn="just" rtl="1"/>
            <a:r>
              <a:rPr lang="fa-IR" sz="2400" dirty="0">
                <a:cs typeface="B Nazanin" panose="00000400000000000000" pitchFamily="2" charset="-78"/>
              </a:rPr>
              <a:t>در صورت صلاحدید پزشک معالج، حتی الامکان از رژیم های دارویی ساده تر استفاده شود. برای مثال، انتخاب داروهایی که در زمان های یکسان مصرف می شوند یا نیاز به تعداد دفعات مصرف کمتری دارند.</a:t>
            </a:r>
          </a:p>
        </p:txBody>
      </p:sp>
    </p:spTree>
    <p:extLst>
      <p:ext uri="{BB962C8B-B14F-4D97-AF65-F5344CB8AC3E}">
        <p14:creationId xmlns:p14="http://schemas.microsoft.com/office/powerpoint/2010/main" val="1367504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2281" y="2648542"/>
            <a:ext cx="9436031" cy="2631795"/>
          </a:xfrm>
        </p:spPr>
        <p:txBody>
          <a:bodyPr>
            <a:noAutofit/>
          </a:bodyPr>
          <a:lstStyle/>
          <a:p>
            <a:pPr algn="just" rtl="1"/>
            <a:r>
              <a:rPr lang="fa-IR" sz="2800" dirty="0" smtClean="0">
                <a:cs typeface="B Nazanin" panose="00000400000000000000" pitchFamily="2" charset="-78"/>
              </a:rPr>
              <a:t>راهکار ششم: داروسازان محترم می توانند با الصاق برچسب راهنمای مصرف دارو با اندازه های بزرگتر و همچنین ارائه توضیح در رابطه با اینکه هر دارو مربوط به کدام بیماری می باشد (برای مثال، داروی قلب، فشار، قند خون، درد زانو، آرامبخش و ..)، نقش بسیار موثری داشته باشند.</a:t>
            </a:r>
          </a:p>
        </p:txBody>
      </p:sp>
      <p:sp>
        <p:nvSpPr>
          <p:cNvPr id="7" name="Subtitle 2"/>
          <p:cNvSpPr txBox="1">
            <a:spLocks/>
          </p:cNvSpPr>
          <p:nvPr/>
        </p:nvSpPr>
        <p:spPr>
          <a:xfrm>
            <a:off x="1954540" y="1218425"/>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smtClean="0">
                <a:solidFill>
                  <a:srgbClr val="FF0000"/>
                </a:solidFill>
                <a:cs typeface="B Nazanin" panose="00000400000000000000" pitchFamily="2" charset="-78"/>
              </a:rPr>
              <a:t>راهکارهای کاهش خطاهای دارودرمانی در سالمندان</a:t>
            </a:r>
            <a:endParaRPr lang="fa-IR" sz="3600" dirty="0">
              <a:solidFill>
                <a:srgbClr val="FF0000"/>
              </a:solidFill>
              <a:cs typeface="B Nazanin"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266" y="309982"/>
            <a:ext cx="1599455" cy="2262455"/>
          </a:xfrm>
          <a:prstGeom prst="rect">
            <a:avLst/>
          </a:prstGeom>
        </p:spPr>
      </p:pic>
      <p:sp>
        <p:nvSpPr>
          <p:cNvPr id="8" name="Rectangle 7"/>
          <p:cNvSpPr/>
          <p:nvPr/>
        </p:nvSpPr>
        <p:spPr>
          <a:xfrm>
            <a:off x="4361711" y="5775910"/>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3"/>
          <a:srcRect l="13629" t="13495" r="8466" b="13867"/>
          <a:stretch/>
        </p:blipFill>
        <p:spPr>
          <a:xfrm>
            <a:off x="8691549" y="5363785"/>
            <a:ext cx="1800548" cy="69151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76441" y="4032835"/>
            <a:ext cx="2619375" cy="1743075"/>
          </a:xfrm>
          <a:prstGeom prst="rect">
            <a:avLst/>
          </a:prstGeom>
        </p:spPr>
      </p:pic>
    </p:spTree>
    <p:extLst>
      <p:ext uri="{BB962C8B-B14F-4D97-AF65-F5344CB8AC3E}">
        <p14:creationId xmlns:p14="http://schemas.microsoft.com/office/powerpoint/2010/main" val="478409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13645" y="2470973"/>
            <a:ext cx="9436031" cy="2631795"/>
          </a:xfrm>
        </p:spPr>
        <p:txBody>
          <a:bodyPr>
            <a:noAutofit/>
          </a:bodyPr>
          <a:lstStyle/>
          <a:p>
            <a:pPr algn="just" rtl="1"/>
            <a:r>
              <a:rPr lang="fa-IR" sz="2800" dirty="0">
                <a:cs typeface="B Nazanin" panose="00000400000000000000" pitchFamily="2" charset="-78"/>
              </a:rPr>
              <a:t>راهکار هفتم: نهایتا اینکه یکی از مشکلات اساسی سالمندان، مصرف خودسرانه داروها می باشد. هر دارویی اعم از شیمیایی و گیاهی در صورت مصرف بیش از اندازه باعث بروز عوارض جانبی خطرناک و یا ایجاد تداخل دارویی با سایر داروهای مصرفی فرد می شود، بنابراین تمامی داروها می بایست زیر نظر پزشک و داروساز مصرف شوند.</a:t>
            </a:r>
          </a:p>
        </p:txBody>
      </p:sp>
      <p:sp>
        <p:nvSpPr>
          <p:cNvPr id="7" name="Subtitle 2"/>
          <p:cNvSpPr txBox="1">
            <a:spLocks/>
          </p:cNvSpPr>
          <p:nvPr/>
        </p:nvSpPr>
        <p:spPr>
          <a:xfrm>
            <a:off x="1954540" y="1218425"/>
            <a:ext cx="9207260" cy="84356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rtl="1"/>
            <a:r>
              <a:rPr lang="fa-IR" sz="3600" dirty="0" smtClean="0">
                <a:solidFill>
                  <a:srgbClr val="FF0000"/>
                </a:solidFill>
                <a:cs typeface="B Nazanin" panose="00000400000000000000" pitchFamily="2" charset="-78"/>
              </a:rPr>
              <a:t>راهکارهای کاهش خطاهای دارودرمانی در سالمندان</a:t>
            </a:r>
            <a:endParaRPr lang="fa-IR" sz="3600" dirty="0">
              <a:solidFill>
                <a:srgbClr val="FF0000"/>
              </a:solidFill>
              <a:cs typeface="B Nazanin"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4266" y="309982"/>
            <a:ext cx="1599455" cy="2262455"/>
          </a:xfrm>
          <a:prstGeom prst="rect">
            <a:avLst/>
          </a:prstGeom>
        </p:spPr>
      </p:pic>
      <p:sp>
        <p:nvSpPr>
          <p:cNvPr id="8" name="Rectangle 7"/>
          <p:cNvSpPr/>
          <p:nvPr/>
        </p:nvSpPr>
        <p:spPr>
          <a:xfrm>
            <a:off x="4151978" y="5775910"/>
            <a:ext cx="3759363" cy="369332"/>
          </a:xfrm>
          <a:prstGeom prst="rect">
            <a:avLst/>
          </a:prstGeom>
        </p:spPr>
        <p:txBody>
          <a:bodyPr wrap="none">
            <a:spAutoFit/>
          </a:bodyPr>
          <a:lstStyle/>
          <a:p>
            <a:r>
              <a:rPr lang="fa-IR" b="1" dirty="0">
                <a:cs typeface="B Nazanin" panose="00000400000000000000" pitchFamily="2" charset="-78"/>
              </a:rPr>
              <a:t>معاونت غذا و دارو دانشگاه علوم پزشکی ایران</a:t>
            </a:r>
          </a:p>
        </p:txBody>
      </p:sp>
      <p:pic>
        <p:nvPicPr>
          <p:cNvPr id="9" name="Picture 8"/>
          <p:cNvPicPr>
            <a:picLocks noChangeAspect="1"/>
          </p:cNvPicPr>
          <p:nvPr/>
        </p:nvPicPr>
        <p:blipFill rotWithShape="1">
          <a:blip r:embed="rId3"/>
          <a:srcRect l="13629" t="13495" r="8466" b="13867"/>
          <a:stretch/>
        </p:blipFill>
        <p:spPr>
          <a:xfrm>
            <a:off x="1477480" y="5269061"/>
            <a:ext cx="1800548" cy="691515"/>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0453" y="4222984"/>
            <a:ext cx="2187293" cy="1640470"/>
          </a:xfrm>
          <a:prstGeom prst="rect">
            <a:avLst/>
          </a:prstGeom>
        </p:spPr>
      </p:pic>
    </p:spTree>
    <p:extLst>
      <p:ext uri="{BB962C8B-B14F-4D97-AF65-F5344CB8AC3E}">
        <p14:creationId xmlns:p14="http://schemas.microsoft.com/office/powerpoint/2010/main" val="31769048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49976" y="864207"/>
            <a:ext cx="8236559" cy="4426853"/>
          </a:xfrm>
          <a:prstGeom prst="rect">
            <a:avLst/>
          </a:prstGeom>
          <a:solidFill>
            <a:schemeClr val="accent5">
              <a:lumMod val="20000"/>
              <a:lumOff val="80000"/>
            </a:schemeClr>
          </a:solidFill>
        </p:spPr>
        <p:txBody>
          <a:bodyPr wrap="square">
            <a:spAutoFit/>
          </a:bodyPr>
          <a:lstStyle/>
          <a:p>
            <a:pPr marL="285750" marR="121920" indent="-285750" algn="ctr" rtl="1">
              <a:lnSpc>
                <a:spcPct val="200000"/>
              </a:lnSpc>
              <a:spcBef>
                <a:spcPts val="0"/>
              </a:spcBef>
              <a:spcAft>
                <a:spcPts val="600"/>
              </a:spcAft>
              <a:buFont typeface="Symbol" panose="05050102010706020507" pitchFamily="18" charset="2"/>
              <a:buChar char="§"/>
            </a:pPr>
            <a:r>
              <a:rPr lang="fa-IR" b="1" kern="1400" dirty="0" smtClean="0">
                <a:ln>
                  <a:noFill/>
                </a:ln>
                <a:solidFill>
                  <a:srgbClr val="000000"/>
                </a:solidFill>
                <a:effectLst>
                  <a:outerShdw blurRad="38100" dist="19050" dir="2700000" algn="tl">
                    <a:srgbClr val="000000">
                      <a:alpha val="39000"/>
                    </a:srgbClr>
                  </a:outerShdw>
                </a:effectLst>
                <a:latin typeface="B Nazanin,Bold"/>
                <a:cs typeface="B Titr" panose="00000700000000000000" pitchFamily="2" charset="-78"/>
              </a:rPr>
              <a:t>جهت دریافت اطلاعات و مشاوره های دارویی و انواع مسمومیت ها ، با </a:t>
            </a:r>
            <a:r>
              <a:rPr lang="fa-IR" b="1" kern="1400" dirty="0" smtClean="0">
                <a:ln>
                  <a:noFill/>
                </a:ln>
                <a:effectLst>
                  <a:outerShdw blurRad="38100" dist="25400" dir="5400000" algn="ctr">
                    <a:srgbClr val="6E747A">
                      <a:alpha val="43000"/>
                    </a:srgbClr>
                  </a:outerShdw>
                </a:effectLst>
                <a:latin typeface="B Nazanin,Bold"/>
                <a:cs typeface="B Titr" panose="00000700000000000000" pitchFamily="2" charset="-78"/>
              </a:rPr>
              <a:t>شماره </a:t>
            </a:r>
            <a:r>
              <a:rPr lang="fa-IR" b="1" kern="1400" dirty="0" smtClean="0">
                <a:ln>
                  <a:noFill/>
                </a:ln>
                <a:solidFill>
                  <a:srgbClr val="C00000"/>
                </a:solidFill>
                <a:effectLst>
                  <a:outerShdw blurRad="38100" dist="19050" dir="2700000" algn="tl">
                    <a:srgbClr val="000000">
                      <a:alpha val="39000"/>
                    </a:srgbClr>
                  </a:outerShdw>
                </a:effectLst>
                <a:latin typeface="B Nazanin,Bold"/>
                <a:cs typeface="B Titr" panose="00000700000000000000" pitchFamily="2" charset="-78"/>
              </a:rPr>
              <a:t>ستاد ملی اطلاع رسانی دارو و سموم، </a:t>
            </a:r>
            <a:r>
              <a:rPr lang="fa-IR" b="1" kern="1400" dirty="0" smtClean="0">
                <a:ln>
                  <a:noFill/>
                </a:ln>
                <a:solidFill>
                  <a:srgbClr val="FF0000"/>
                </a:solidFill>
                <a:effectLst>
                  <a:outerShdw blurRad="38100" dist="19050" dir="2700000" algn="tl">
                    <a:srgbClr val="000000">
                      <a:alpha val="39000"/>
                    </a:srgbClr>
                  </a:outerShdw>
                </a:effectLst>
                <a:latin typeface="B Nazanin,Bold"/>
                <a:cs typeface="B Titr" panose="00000700000000000000" pitchFamily="2" charset="-78"/>
              </a:rPr>
              <a:t>190</a:t>
            </a:r>
            <a:r>
              <a:rPr lang="fa-IR" b="1" kern="1400" dirty="0" smtClean="0">
                <a:ln>
                  <a:noFill/>
                </a:ln>
                <a:solidFill>
                  <a:srgbClr val="C00000"/>
                </a:solidFill>
                <a:effectLst>
                  <a:outerShdw blurRad="38100" dist="19050" dir="2700000" algn="tl">
                    <a:srgbClr val="000000">
                      <a:alpha val="39000"/>
                    </a:srgbClr>
                  </a:outerShdw>
                </a:effectLst>
                <a:latin typeface="B Nazanin,Bold"/>
                <a:cs typeface="B Titr" panose="00000700000000000000" pitchFamily="2" charset="-78"/>
              </a:rPr>
              <a:t> </a:t>
            </a:r>
            <a:r>
              <a:rPr lang="fa-IR" b="1" kern="1400" dirty="0" smtClean="0">
                <a:solidFill>
                  <a:srgbClr val="FF0000"/>
                </a:solidFill>
                <a:effectLst>
                  <a:outerShdw blurRad="38100" dist="25400" dir="5400000" algn="ctr">
                    <a:srgbClr val="6E747A">
                      <a:alpha val="43000"/>
                    </a:srgbClr>
                  </a:outerShdw>
                </a:effectLst>
                <a:latin typeface="B Nazanin,Bold"/>
                <a:cs typeface="B Titr" panose="00000700000000000000" pitchFamily="2" charset="-78"/>
              </a:rPr>
              <a:t>داخلی </a:t>
            </a:r>
            <a:r>
              <a:rPr lang="fa-IR" b="1" kern="1400" dirty="0">
                <a:solidFill>
                  <a:srgbClr val="FF0000"/>
                </a:solidFill>
                <a:effectLst>
                  <a:outerShdw blurRad="38100" dist="25400" dir="5400000" algn="ctr">
                    <a:srgbClr val="6E747A">
                      <a:alpha val="43000"/>
                    </a:srgbClr>
                  </a:outerShdw>
                </a:effectLst>
                <a:latin typeface="B Nazanin,Bold"/>
                <a:cs typeface="B Titr" panose="00000700000000000000" pitchFamily="2" charset="-78"/>
              </a:rPr>
              <a:t>3 </a:t>
            </a:r>
            <a:r>
              <a:rPr lang="fa-IR" b="1" kern="1400" dirty="0" smtClean="0">
                <a:ln>
                  <a:noFill/>
                </a:ln>
                <a:solidFill>
                  <a:srgbClr val="000000"/>
                </a:solidFill>
                <a:effectLst>
                  <a:outerShdw blurRad="38100" dist="19050" dir="2700000" algn="tl">
                    <a:srgbClr val="000000">
                      <a:alpha val="39000"/>
                    </a:srgbClr>
                  </a:outerShdw>
                </a:effectLst>
                <a:latin typeface="B Nazanin,Bold"/>
                <a:cs typeface="B Titr" panose="00000700000000000000" pitchFamily="2" charset="-78"/>
              </a:rPr>
              <a:t>تماس حاصل فرمایید.</a:t>
            </a:r>
            <a:endParaRPr lang="fa-IR" sz="1100" kern="1400" dirty="0" smtClean="0">
              <a:ln>
                <a:noFill/>
              </a:ln>
              <a:solidFill>
                <a:srgbClr val="000000"/>
              </a:solidFill>
              <a:effectLst/>
              <a:latin typeface="Calibri" panose="020F0502020204030204" pitchFamily="34" charset="0"/>
            </a:endParaRPr>
          </a:p>
          <a:p>
            <a:pPr algn="ctr" rtl="1">
              <a:lnSpc>
                <a:spcPct val="200000"/>
              </a:lnSpc>
              <a:spcAft>
                <a:spcPts val="1000"/>
              </a:spcAft>
            </a:pPr>
            <a:r>
              <a:rPr lang="fa-IR" b="1" kern="1400" dirty="0" smtClean="0">
                <a:ln>
                  <a:noFill/>
                </a:ln>
                <a:solidFill>
                  <a:srgbClr val="000000"/>
                </a:solidFill>
                <a:effectLst/>
                <a:latin typeface="B Nazanin,Bold"/>
                <a:cs typeface="B Titr" panose="00000700000000000000" pitchFamily="2" charset="-78"/>
              </a:rPr>
              <a:t>ساعت پاسخگویی: 8 الی 24</a:t>
            </a:r>
            <a:endParaRPr lang="fa-IR" sz="1100" kern="1400" dirty="0">
              <a:solidFill>
                <a:srgbClr val="000000"/>
              </a:solidFill>
              <a:latin typeface="Calibri" panose="020F0502020204030204" pitchFamily="34" charset="0"/>
            </a:endParaRPr>
          </a:p>
          <a:p>
            <a:pPr algn="ctr" rtl="1">
              <a:lnSpc>
                <a:spcPct val="200000"/>
              </a:lnSpc>
              <a:spcAft>
                <a:spcPts val="1000"/>
              </a:spcAft>
            </a:pPr>
            <a:r>
              <a:rPr lang="fa-IR" sz="2400" kern="1400" dirty="0">
                <a:solidFill>
                  <a:srgbClr val="000000"/>
                </a:solidFill>
                <a:latin typeface="Symbol" panose="05050102010706020507" pitchFamily="18" charset="2"/>
                <a:cs typeface="B Nazanin" panose="00000400000000000000" pitchFamily="2" charset="-78"/>
                <a:sym typeface="Symbol" panose="05050102010706020507" pitchFamily="18" charset="2"/>
              </a:rPr>
              <a:t> </a:t>
            </a:r>
            <a:r>
              <a:rPr lang="fa-IR" b="1" kern="1400" dirty="0" smtClean="0">
                <a:ln>
                  <a:noFill/>
                </a:ln>
                <a:solidFill>
                  <a:srgbClr val="000000"/>
                </a:solidFill>
                <a:effectLst>
                  <a:outerShdw blurRad="38100" dist="19050" dir="2700000" algn="tl">
                    <a:srgbClr val="000000">
                      <a:alpha val="39000"/>
                    </a:srgbClr>
                  </a:outerShdw>
                </a:effectLst>
                <a:latin typeface="Calibri" panose="020F0502020204030204" pitchFamily="34" charset="0"/>
                <a:cs typeface="B Titr" panose="00000700000000000000" pitchFamily="2" charset="-78"/>
              </a:rPr>
              <a:t>در صورت مشاهده علائم ابتلای احتمالی به کرونا،</a:t>
            </a:r>
            <a:endParaRPr lang="fa-IR" sz="1100" kern="1400" dirty="0" smtClean="0">
              <a:ln>
                <a:noFill/>
              </a:ln>
              <a:solidFill>
                <a:srgbClr val="000000"/>
              </a:solidFill>
              <a:effectLst/>
              <a:latin typeface="Calibri" panose="020F0502020204030204" pitchFamily="34" charset="0"/>
            </a:endParaRPr>
          </a:p>
          <a:p>
            <a:pPr marL="59373" marR="59373" indent="-59373" algn="ctr" rtl="1">
              <a:lnSpc>
                <a:spcPct val="200000"/>
              </a:lnSpc>
              <a:spcBef>
                <a:spcPts val="0"/>
              </a:spcBef>
              <a:spcAft>
                <a:spcPts val="600"/>
              </a:spcAft>
            </a:pPr>
            <a:r>
              <a:rPr lang="fa-IR" b="1" kern="1400" dirty="0" smtClean="0">
                <a:ln>
                  <a:noFill/>
                </a:ln>
                <a:solidFill>
                  <a:srgbClr val="000000"/>
                </a:solidFill>
                <a:effectLst>
                  <a:outerShdw blurRad="38100" dist="19050" dir="2700000" algn="tl">
                    <a:srgbClr val="000000">
                      <a:alpha val="39000"/>
                    </a:srgbClr>
                  </a:outerShdw>
                </a:effectLst>
                <a:latin typeface="Calibri" panose="020F0502020204030204" pitchFamily="34" charset="0"/>
                <a:cs typeface="B Titr" panose="00000700000000000000" pitchFamily="2" charset="-78"/>
              </a:rPr>
              <a:t>مانند تب، سرفه و عطسه با </a:t>
            </a:r>
            <a:r>
              <a:rPr lang="fa-IR" b="1" kern="1400" dirty="0" smtClean="0">
                <a:ln>
                  <a:noFill/>
                </a:ln>
                <a:effectLst>
                  <a:outerShdw blurRad="38100" dist="25400" dir="5400000" algn="ctr">
                    <a:srgbClr val="6E747A">
                      <a:alpha val="43000"/>
                    </a:srgbClr>
                  </a:outerShdw>
                </a:effectLst>
                <a:latin typeface="Calibri" panose="020F0502020204030204" pitchFamily="34" charset="0"/>
                <a:cs typeface="B Titr" panose="00000700000000000000" pitchFamily="2" charset="-78"/>
              </a:rPr>
              <a:t>شماره</a:t>
            </a:r>
            <a:r>
              <a:rPr lang="fa-IR" b="1" kern="1400" dirty="0" smtClean="0">
                <a:ln>
                  <a:noFill/>
                </a:ln>
                <a:solidFill>
                  <a:srgbClr val="FF0000"/>
                </a:solidFill>
                <a:effectLst>
                  <a:outerShdw blurRad="38100" dist="25400" dir="5400000" algn="ctr">
                    <a:srgbClr val="6E747A">
                      <a:alpha val="43000"/>
                    </a:srgbClr>
                  </a:outerShdw>
                </a:effectLst>
                <a:latin typeface="Calibri" panose="020F0502020204030204" pitchFamily="34" charset="0"/>
                <a:cs typeface="B Titr" panose="00000700000000000000" pitchFamily="2" charset="-78"/>
              </a:rPr>
              <a:t> </a:t>
            </a:r>
            <a:r>
              <a:rPr lang="fa-IR" b="1" kern="1400" dirty="0" smtClean="0">
                <a:ln>
                  <a:noFill/>
                </a:ln>
                <a:solidFill>
                  <a:srgbClr val="C00000"/>
                </a:solidFill>
                <a:effectLst>
                  <a:outerShdw blurRad="38100" dist="25400" dir="5400000" algn="ctr">
                    <a:srgbClr val="6E747A">
                      <a:alpha val="43000"/>
                    </a:srgbClr>
                  </a:outerShdw>
                </a:effectLst>
                <a:latin typeface="Calibri" panose="020F0502020204030204" pitchFamily="34" charset="0"/>
                <a:cs typeface="B Titr" panose="00000700000000000000" pitchFamily="2" charset="-78"/>
              </a:rPr>
              <a:t>ستاد ملی وزارت بهداشت و درمان، </a:t>
            </a:r>
            <a:r>
              <a:rPr lang="fa-IR" b="1" kern="1400" dirty="0" smtClean="0">
                <a:ln>
                  <a:noFill/>
                </a:ln>
                <a:solidFill>
                  <a:srgbClr val="FF0000"/>
                </a:solidFill>
                <a:effectLst>
                  <a:outerShdw blurRad="38100" dist="25400" dir="5400000" algn="ctr">
                    <a:srgbClr val="6E747A">
                      <a:alpha val="43000"/>
                    </a:srgbClr>
                  </a:outerShdw>
                </a:effectLst>
                <a:latin typeface="Calibri" panose="020F0502020204030204" pitchFamily="34" charset="0"/>
                <a:cs typeface="B Titr" panose="00000700000000000000" pitchFamily="2" charset="-78"/>
              </a:rPr>
              <a:t>4030 </a:t>
            </a:r>
            <a:r>
              <a:rPr lang="fa-IR" b="1" kern="1400" dirty="0" smtClean="0">
                <a:ln>
                  <a:noFill/>
                </a:ln>
                <a:solidFill>
                  <a:srgbClr val="000000"/>
                </a:solidFill>
                <a:effectLst>
                  <a:outerShdw blurRad="38100" dist="19050" dir="2700000" algn="tl">
                    <a:srgbClr val="000000">
                      <a:alpha val="39000"/>
                    </a:srgbClr>
                  </a:outerShdw>
                </a:effectLst>
                <a:latin typeface="Calibri" panose="020F0502020204030204" pitchFamily="34" charset="0"/>
                <a:cs typeface="B Titr" panose="00000700000000000000" pitchFamily="2" charset="-78"/>
              </a:rPr>
              <a:t>تماس گرفته </a:t>
            </a:r>
          </a:p>
          <a:p>
            <a:pPr marL="59373" marR="59373" indent="-59373" algn="ctr" rtl="1">
              <a:lnSpc>
                <a:spcPct val="200000"/>
              </a:lnSpc>
              <a:spcBef>
                <a:spcPts val="0"/>
              </a:spcBef>
              <a:spcAft>
                <a:spcPts val="600"/>
              </a:spcAft>
            </a:pPr>
            <a:r>
              <a:rPr lang="fa-IR" b="1" kern="1400" dirty="0" smtClean="0">
                <a:ln>
                  <a:noFill/>
                </a:ln>
                <a:solidFill>
                  <a:srgbClr val="000000"/>
                </a:solidFill>
                <a:effectLst>
                  <a:outerShdw blurRad="38100" dist="19050" dir="2700000" algn="tl">
                    <a:srgbClr val="000000">
                      <a:alpha val="39000"/>
                    </a:srgbClr>
                  </a:outerShdw>
                </a:effectLst>
                <a:latin typeface="Calibri" panose="020F0502020204030204" pitchFamily="34" charset="0"/>
                <a:cs typeface="B Titr" panose="00000700000000000000" pitchFamily="2" charset="-78"/>
              </a:rPr>
              <a:t>و مراتب را اطلاع دهید.</a:t>
            </a:r>
            <a:endParaRPr lang="fa-IR" sz="1100" kern="1400" dirty="0" smtClean="0">
              <a:ln>
                <a:noFill/>
              </a:ln>
              <a:solidFill>
                <a:srgbClr val="000000"/>
              </a:solidFill>
              <a:effectLst/>
              <a:latin typeface="Calibri" panose="020F0502020204030204" pitchFamily="34" charset="0"/>
            </a:endParaRPr>
          </a:p>
          <a:p>
            <a:pPr algn="r" rtl="1">
              <a:lnSpc>
                <a:spcPct val="200000"/>
              </a:lnSpc>
              <a:spcAft>
                <a:spcPts val="600"/>
              </a:spcAft>
            </a:pPr>
            <a:r>
              <a:rPr lang="fa-IR" sz="1100" kern="1400" dirty="0" smtClean="0">
                <a:ln>
                  <a:noFill/>
                </a:ln>
                <a:solidFill>
                  <a:srgbClr val="000000"/>
                </a:solidFill>
                <a:effectLst/>
                <a:latin typeface="Calibri" panose="020F0502020204030204" pitchFamily="34" charset="0"/>
                <a:cs typeface="Tahoma" panose="020B0604030504040204" pitchFamily="34" charset="0"/>
              </a:rPr>
              <a:t> </a:t>
            </a:r>
            <a:endParaRPr lang="fa-IR" sz="1100" kern="1400" dirty="0">
              <a:ln>
                <a:noFill/>
              </a:ln>
              <a:solidFill>
                <a:srgbClr val="000000"/>
              </a:solidFill>
              <a:effectLst/>
              <a:latin typeface="Calibri" panose="020F0502020204030204" pitchFamily="34" charset="0"/>
            </a:endParaRPr>
          </a:p>
        </p:txBody>
      </p:sp>
    </p:spTree>
    <p:extLst>
      <p:ext uri="{BB962C8B-B14F-4D97-AF65-F5344CB8AC3E}">
        <p14:creationId xmlns:p14="http://schemas.microsoft.com/office/powerpoint/2010/main" val="29728670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607</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vt:i4>
      </vt:variant>
    </vt:vector>
  </HeadingPairs>
  <TitlesOfParts>
    <vt:vector size="17" baseType="lpstr">
      <vt:lpstr>Arial</vt:lpstr>
      <vt:lpstr>B Nazanin</vt:lpstr>
      <vt:lpstr>B Nazanin,Bold</vt:lpstr>
      <vt:lpstr>B Titr</vt:lpstr>
      <vt:lpstr>Calibri</vt:lpstr>
      <vt:lpstr>Calibri Light</vt:lpstr>
      <vt:lpstr>Symbol</vt:lpstr>
      <vt:lpstr>Tahoma</vt:lpstr>
      <vt:lpstr>Office Theme</vt:lpstr>
      <vt:lpstr>دارودرمانی در سالمندان</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دارودرمانی در سالمندان</dc:title>
  <dc:creator>s.shahsavari</dc:creator>
  <cp:lastModifiedBy>روابط عمومی</cp:lastModifiedBy>
  <cp:revision>24</cp:revision>
  <dcterms:created xsi:type="dcterms:W3CDTF">2021-09-18T05:36:40Z</dcterms:created>
  <dcterms:modified xsi:type="dcterms:W3CDTF">2021-09-30T10:04:19Z</dcterms:modified>
</cp:coreProperties>
</file>